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97"/>
  </p:notesMasterIdLst>
  <p:sldIdLst>
    <p:sldId id="263" r:id="rId5"/>
    <p:sldId id="264" r:id="rId6"/>
    <p:sldId id="265" r:id="rId7"/>
    <p:sldId id="266" r:id="rId8"/>
    <p:sldId id="269" r:id="rId9"/>
    <p:sldId id="270" r:id="rId10"/>
    <p:sldId id="271" r:id="rId11"/>
    <p:sldId id="272" r:id="rId12"/>
    <p:sldId id="273" r:id="rId13"/>
    <p:sldId id="275" r:id="rId14"/>
    <p:sldId id="274" r:id="rId15"/>
    <p:sldId id="276" r:id="rId16"/>
    <p:sldId id="277" r:id="rId17"/>
    <p:sldId id="278" r:id="rId18"/>
    <p:sldId id="279" r:id="rId19"/>
    <p:sldId id="280" r:id="rId20"/>
    <p:sldId id="268" r:id="rId21"/>
    <p:sldId id="349" r:id="rId22"/>
    <p:sldId id="2563" r:id="rId23"/>
    <p:sldId id="2564" r:id="rId24"/>
    <p:sldId id="2565" r:id="rId25"/>
    <p:sldId id="2566" r:id="rId26"/>
    <p:sldId id="2567" r:id="rId27"/>
    <p:sldId id="2568" r:id="rId28"/>
    <p:sldId id="2569" r:id="rId29"/>
    <p:sldId id="2570" r:id="rId30"/>
    <p:sldId id="2571" r:id="rId31"/>
    <p:sldId id="2573" r:id="rId32"/>
    <p:sldId id="2574" r:id="rId33"/>
    <p:sldId id="2575" r:id="rId34"/>
    <p:sldId id="2576" r:id="rId35"/>
    <p:sldId id="2577" r:id="rId36"/>
    <p:sldId id="256" r:id="rId37"/>
    <p:sldId id="257" r:id="rId38"/>
    <p:sldId id="260" r:id="rId39"/>
    <p:sldId id="258" r:id="rId40"/>
    <p:sldId id="261" r:id="rId41"/>
    <p:sldId id="262" r:id="rId42"/>
    <p:sldId id="282" r:id="rId43"/>
    <p:sldId id="283" r:id="rId44"/>
    <p:sldId id="259" r:id="rId45"/>
    <p:sldId id="284" r:id="rId46"/>
    <p:sldId id="285" r:id="rId47"/>
    <p:sldId id="267" r:id="rId48"/>
    <p:sldId id="286" r:id="rId49"/>
    <p:sldId id="287" r:id="rId50"/>
    <p:sldId id="288" r:id="rId51"/>
    <p:sldId id="291" r:id="rId52"/>
    <p:sldId id="292" r:id="rId53"/>
    <p:sldId id="293" r:id="rId54"/>
    <p:sldId id="295" r:id="rId55"/>
    <p:sldId id="294" r:id="rId56"/>
    <p:sldId id="296" r:id="rId57"/>
    <p:sldId id="297" r:id="rId58"/>
    <p:sldId id="289" r:id="rId59"/>
    <p:sldId id="290" r:id="rId60"/>
    <p:sldId id="298" r:id="rId61"/>
    <p:sldId id="299" r:id="rId62"/>
    <p:sldId id="300" r:id="rId63"/>
    <p:sldId id="301" r:id="rId64"/>
    <p:sldId id="302" r:id="rId65"/>
    <p:sldId id="303" r:id="rId66"/>
    <p:sldId id="304" r:id="rId67"/>
    <p:sldId id="305" r:id="rId68"/>
    <p:sldId id="306" r:id="rId69"/>
    <p:sldId id="307" r:id="rId70"/>
    <p:sldId id="308" r:id="rId71"/>
    <p:sldId id="309" r:id="rId72"/>
    <p:sldId id="310" r:id="rId73"/>
    <p:sldId id="311" r:id="rId74"/>
    <p:sldId id="312" r:id="rId75"/>
    <p:sldId id="313" r:id="rId76"/>
    <p:sldId id="314" r:id="rId77"/>
    <p:sldId id="315" r:id="rId78"/>
    <p:sldId id="316" r:id="rId79"/>
    <p:sldId id="317" r:id="rId80"/>
    <p:sldId id="318" r:id="rId81"/>
    <p:sldId id="319"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Lst>
  <p:sldSz cx="18288000" cy="10287000"/>
  <p:notesSz cx="6858000" cy="9144000"/>
  <p:embeddedFontLst>
    <p:embeddedFont>
      <p:font typeface="Arial Black" panose="020B0A04020102020204" pitchFamily="34" charset="0"/>
      <p:bold r:id="rId98"/>
    </p:embeddedFont>
    <p:embeddedFont>
      <p:font typeface="Century Gothic" panose="020B0502020202020204" pitchFamily="34" charset="0"/>
      <p:regular r:id="rId99"/>
      <p:bold r:id="rId100"/>
      <p:italic r:id="rId101"/>
      <p:boldItalic r:id="rId102"/>
    </p:embeddedFont>
    <p:embeddedFont>
      <p:font typeface="Karla" pitchFamily="2" charset="0"/>
      <p:regular r:id="rId103"/>
      <p:bold r:id="rId104"/>
    </p:embeddedFont>
    <p:embeddedFont>
      <p:font typeface="Poppins" panose="00000500000000000000" pitchFamily="2" charset="0"/>
      <p:regular r:id="rId105"/>
      <p:bold r:id="rId106"/>
      <p:italic r:id="rId107"/>
      <p:boldItalic r:id="rId108"/>
    </p:embeddedFont>
    <p:embeddedFont>
      <p:font typeface="Poppins Bold" panose="00000800000000000000" charset="0"/>
      <p:regular r:id="rId109"/>
      <p:bold r:id="rId110"/>
    </p:embeddedFont>
    <p:embeddedFont>
      <p:font typeface="Poppins Light" panose="00000400000000000000" pitchFamily="2" charset="0"/>
      <p:regular r:id="rId111"/>
      <p:italic r:id="rId1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7E4FBF-ADF3-44F5-B4C8-CE37D17098D5}" v="385" dt="2026-03-09T11:59:19.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napToGrid="0">
      <p:cViewPr varScale="1">
        <p:scale>
          <a:sx n="60" d="100"/>
          <a:sy n="60" d="100"/>
        </p:scale>
        <p:origin x="374"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6/11/relationships/changesInfo" Target="changesInfos/changesInfo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font" Target="fonts/font15.fntdata"/><Relationship Id="rId16" Type="http://schemas.openxmlformats.org/officeDocument/2006/relationships/slide" Target="slides/slide12.xml"/><Relationship Id="rId107" Type="http://schemas.openxmlformats.org/officeDocument/2006/relationships/font" Target="fonts/font10.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font" Target="fonts/font5.fntdata"/><Relationship Id="rId110" Type="http://schemas.openxmlformats.org/officeDocument/2006/relationships/font" Target="fonts/font13.fntdata"/><Relationship Id="rId115"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font" Target="fonts/font3.fntdata"/><Relationship Id="rId105" Type="http://schemas.openxmlformats.org/officeDocument/2006/relationships/font" Target="fonts/font8.fntdata"/><Relationship Id="rId113" Type="http://schemas.openxmlformats.org/officeDocument/2006/relationships/presProps" Target="presProps.xml"/><Relationship Id="rId118"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font" Target="fonts/font6.fntdata"/><Relationship Id="rId108" Type="http://schemas.openxmlformats.org/officeDocument/2006/relationships/font" Target="fonts/font11.fntdata"/><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9.fntdata"/><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font" Target="fonts/font2.fntdata"/><Relationship Id="rId10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12.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104" Type="http://schemas.openxmlformats.org/officeDocument/2006/relationships/font" Target="fonts/font7.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anna Parsons" userId="S::tparsons@wolferstans.com::b9efeeb1-84d2-40ad-a866-e6d948a8043b" providerId="AD" clId="Web-{97A75A80-E8F0-7B80-D692-3482EBD6B7A3}"/>
    <pc:docChg chg="addSld delSld">
      <pc:chgData name="Tianna Parsons" userId="S::tparsons@wolferstans.com::b9efeeb1-84d2-40ad-a866-e6d948a8043b" providerId="AD" clId="Web-{97A75A80-E8F0-7B80-D692-3482EBD6B7A3}" dt="2026-02-11T09:10:04.917" v="27"/>
      <pc:docMkLst>
        <pc:docMk/>
      </pc:docMkLst>
      <pc:sldChg chg="add">
        <pc:chgData name="Tianna Parsons" userId="S::tparsons@wolferstans.com::b9efeeb1-84d2-40ad-a866-e6d948a8043b" providerId="AD" clId="Web-{97A75A80-E8F0-7B80-D692-3482EBD6B7A3}" dt="2026-02-11T09:08:29.228" v="0"/>
        <pc:sldMkLst>
          <pc:docMk/>
          <pc:sldMk cId="1761561987" sldId="335"/>
        </pc:sldMkLst>
      </pc:sldChg>
      <pc:sldChg chg="add">
        <pc:chgData name="Tianna Parsons" userId="S::tparsons@wolferstans.com::b9efeeb1-84d2-40ad-a866-e6d948a8043b" providerId="AD" clId="Web-{97A75A80-E8F0-7B80-D692-3482EBD6B7A3}" dt="2026-02-11T09:08:29.259" v="1"/>
        <pc:sldMkLst>
          <pc:docMk/>
          <pc:sldMk cId="1284643429" sldId="336"/>
        </pc:sldMkLst>
      </pc:sldChg>
      <pc:sldChg chg="add">
        <pc:chgData name="Tianna Parsons" userId="S::tparsons@wolferstans.com::b9efeeb1-84d2-40ad-a866-e6d948a8043b" providerId="AD" clId="Web-{97A75A80-E8F0-7B80-D692-3482EBD6B7A3}" dt="2026-02-11T09:08:29.525" v="2"/>
        <pc:sldMkLst>
          <pc:docMk/>
          <pc:sldMk cId="3200160519" sldId="337"/>
        </pc:sldMkLst>
      </pc:sldChg>
      <pc:sldChg chg="add">
        <pc:chgData name="Tianna Parsons" userId="S::tparsons@wolferstans.com::b9efeeb1-84d2-40ad-a866-e6d948a8043b" providerId="AD" clId="Web-{97A75A80-E8F0-7B80-D692-3482EBD6B7A3}" dt="2026-02-11T09:08:29.697" v="3"/>
        <pc:sldMkLst>
          <pc:docMk/>
          <pc:sldMk cId="787936733" sldId="338"/>
        </pc:sldMkLst>
      </pc:sldChg>
      <pc:sldChg chg="add">
        <pc:chgData name="Tianna Parsons" userId="S::tparsons@wolferstans.com::b9efeeb1-84d2-40ad-a866-e6d948a8043b" providerId="AD" clId="Web-{97A75A80-E8F0-7B80-D692-3482EBD6B7A3}" dt="2026-02-11T09:08:29.837" v="4"/>
        <pc:sldMkLst>
          <pc:docMk/>
          <pc:sldMk cId="3504146539" sldId="339"/>
        </pc:sldMkLst>
      </pc:sldChg>
      <pc:sldChg chg="add">
        <pc:chgData name="Tianna Parsons" userId="S::tparsons@wolferstans.com::b9efeeb1-84d2-40ad-a866-e6d948a8043b" providerId="AD" clId="Web-{97A75A80-E8F0-7B80-D692-3482EBD6B7A3}" dt="2026-02-11T09:08:29.915" v="5"/>
        <pc:sldMkLst>
          <pc:docMk/>
          <pc:sldMk cId="2163668201" sldId="340"/>
        </pc:sldMkLst>
      </pc:sldChg>
      <pc:sldChg chg="add">
        <pc:chgData name="Tianna Parsons" userId="S::tparsons@wolferstans.com::b9efeeb1-84d2-40ad-a866-e6d948a8043b" providerId="AD" clId="Web-{97A75A80-E8F0-7B80-D692-3482EBD6B7A3}" dt="2026-02-11T09:08:30.056" v="6"/>
        <pc:sldMkLst>
          <pc:docMk/>
          <pc:sldMk cId="3919935534" sldId="341"/>
        </pc:sldMkLst>
      </pc:sldChg>
      <pc:sldChg chg="add">
        <pc:chgData name="Tianna Parsons" userId="S::tparsons@wolferstans.com::b9efeeb1-84d2-40ad-a866-e6d948a8043b" providerId="AD" clId="Web-{97A75A80-E8F0-7B80-D692-3482EBD6B7A3}" dt="2026-02-11T09:08:30.103" v="7"/>
        <pc:sldMkLst>
          <pc:docMk/>
          <pc:sldMk cId="3451753797" sldId="342"/>
        </pc:sldMkLst>
      </pc:sldChg>
      <pc:sldChg chg="add">
        <pc:chgData name="Tianna Parsons" userId="S::tparsons@wolferstans.com::b9efeeb1-84d2-40ad-a866-e6d948a8043b" providerId="AD" clId="Web-{97A75A80-E8F0-7B80-D692-3482EBD6B7A3}" dt="2026-02-11T09:08:30.134" v="8"/>
        <pc:sldMkLst>
          <pc:docMk/>
          <pc:sldMk cId="561375674" sldId="343"/>
        </pc:sldMkLst>
      </pc:sldChg>
      <pc:sldChg chg="add">
        <pc:chgData name="Tianna Parsons" userId="S::tparsons@wolferstans.com::b9efeeb1-84d2-40ad-a866-e6d948a8043b" providerId="AD" clId="Web-{97A75A80-E8F0-7B80-D692-3482EBD6B7A3}" dt="2026-02-11T09:08:30.197" v="9"/>
        <pc:sldMkLst>
          <pc:docMk/>
          <pc:sldMk cId="1760913819" sldId="344"/>
        </pc:sldMkLst>
      </pc:sldChg>
      <pc:sldChg chg="add">
        <pc:chgData name="Tianna Parsons" userId="S::tparsons@wolferstans.com::b9efeeb1-84d2-40ad-a866-e6d948a8043b" providerId="AD" clId="Web-{97A75A80-E8F0-7B80-D692-3482EBD6B7A3}" dt="2026-02-11T09:08:30.228" v="10"/>
        <pc:sldMkLst>
          <pc:docMk/>
          <pc:sldMk cId="4205796454" sldId="345"/>
        </pc:sldMkLst>
      </pc:sldChg>
      <pc:sldChg chg="add">
        <pc:chgData name="Tianna Parsons" userId="S::tparsons@wolferstans.com::b9efeeb1-84d2-40ad-a866-e6d948a8043b" providerId="AD" clId="Web-{97A75A80-E8F0-7B80-D692-3482EBD6B7A3}" dt="2026-02-11T09:08:30.275" v="11"/>
        <pc:sldMkLst>
          <pc:docMk/>
          <pc:sldMk cId="3373852249" sldId="346"/>
        </pc:sldMkLst>
      </pc:sldChg>
      <pc:sldChg chg="add">
        <pc:chgData name="Tianna Parsons" userId="S::tparsons@wolferstans.com::b9efeeb1-84d2-40ad-a866-e6d948a8043b" providerId="AD" clId="Web-{97A75A80-E8F0-7B80-D692-3482EBD6B7A3}" dt="2026-02-11T09:08:30.337" v="12"/>
        <pc:sldMkLst>
          <pc:docMk/>
          <pc:sldMk cId="3036381348" sldId="347"/>
        </pc:sldMkLst>
      </pc:sldChg>
      <pc:sldChg chg="add">
        <pc:chgData name="Tianna Parsons" userId="S::tparsons@wolferstans.com::b9efeeb1-84d2-40ad-a866-e6d948a8043b" providerId="AD" clId="Web-{97A75A80-E8F0-7B80-D692-3482EBD6B7A3}" dt="2026-02-11T09:08:30.478" v="13"/>
        <pc:sldMkLst>
          <pc:docMk/>
          <pc:sldMk cId="3870740500" sldId="348"/>
        </pc:sldMkLst>
      </pc:sldChg>
    </pc:docChg>
  </pc:docChgLst>
  <pc:docChgLst>
    <pc:chgData name="Tianna Parsons" userId="b9efeeb1-84d2-40ad-a866-e6d948a8043b" providerId="ADAL" clId="{56E5A1C9-D79B-4633-ACD8-A032892EC640}"/>
    <pc:docChg chg="undo redo custSel addSld delSld modSld sldOrd">
      <pc:chgData name="Tianna Parsons" userId="b9efeeb1-84d2-40ad-a866-e6d948a8043b" providerId="ADAL" clId="{56E5A1C9-D79B-4633-ACD8-A032892EC640}" dt="2026-03-10T10:55:14.430" v="643" actId="20577"/>
      <pc:docMkLst>
        <pc:docMk/>
      </pc:docMkLst>
      <pc:sldChg chg="del">
        <pc:chgData name="Tianna Parsons" userId="b9efeeb1-84d2-40ad-a866-e6d948a8043b" providerId="ADAL" clId="{56E5A1C9-D79B-4633-ACD8-A032892EC640}" dt="2026-03-09T10:39:42.615" v="300" actId="2696"/>
        <pc:sldMkLst>
          <pc:docMk/>
          <pc:sldMk cId="517508943" sldId="281"/>
        </pc:sldMkLst>
      </pc:sldChg>
      <pc:sldChg chg="del">
        <pc:chgData name="Tianna Parsons" userId="b9efeeb1-84d2-40ad-a866-e6d948a8043b" providerId="ADAL" clId="{56E5A1C9-D79B-4633-ACD8-A032892EC640}" dt="2026-03-09T10:13:17.888" v="0" actId="2696"/>
        <pc:sldMkLst>
          <pc:docMk/>
          <pc:sldMk cId="4195933607" sldId="334"/>
        </pc:sldMkLst>
      </pc:sldChg>
      <pc:sldChg chg="modNotesTx">
        <pc:chgData name="Tianna Parsons" userId="b9efeeb1-84d2-40ad-a866-e6d948a8043b" providerId="ADAL" clId="{56E5A1C9-D79B-4633-ACD8-A032892EC640}" dt="2026-03-10T10:53:46.299" v="616" actId="20577"/>
        <pc:sldMkLst>
          <pc:docMk/>
          <pc:sldMk cId="1284643429" sldId="336"/>
        </pc:sldMkLst>
      </pc:sldChg>
      <pc:sldChg chg="modNotesTx">
        <pc:chgData name="Tianna Parsons" userId="b9efeeb1-84d2-40ad-a866-e6d948a8043b" providerId="ADAL" clId="{56E5A1C9-D79B-4633-ACD8-A032892EC640}" dt="2026-03-10T10:53:52.082" v="618" actId="5793"/>
        <pc:sldMkLst>
          <pc:docMk/>
          <pc:sldMk cId="3200160519" sldId="337"/>
        </pc:sldMkLst>
      </pc:sldChg>
      <pc:sldChg chg="modNotesTx">
        <pc:chgData name="Tianna Parsons" userId="b9efeeb1-84d2-40ad-a866-e6d948a8043b" providerId="ADAL" clId="{56E5A1C9-D79B-4633-ACD8-A032892EC640}" dt="2026-03-10T10:54:00.132" v="619" actId="20577"/>
        <pc:sldMkLst>
          <pc:docMk/>
          <pc:sldMk cId="787936733" sldId="338"/>
        </pc:sldMkLst>
      </pc:sldChg>
      <pc:sldChg chg="modNotesTx">
        <pc:chgData name="Tianna Parsons" userId="b9efeeb1-84d2-40ad-a866-e6d948a8043b" providerId="ADAL" clId="{56E5A1C9-D79B-4633-ACD8-A032892EC640}" dt="2026-03-10T10:54:06.922" v="621" actId="5793"/>
        <pc:sldMkLst>
          <pc:docMk/>
          <pc:sldMk cId="3504146539" sldId="339"/>
        </pc:sldMkLst>
      </pc:sldChg>
      <pc:sldChg chg="modNotesTx">
        <pc:chgData name="Tianna Parsons" userId="b9efeeb1-84d2-40ad-a866-e6d948a8043b" providerId="ADAL" clId="{56E5A1C9-D79B-4633-ACD8-A032892EC640}" dt="2026-03-10T10:54:16.241" v="624" actId="5793"/>
        <pc:sldMkLst>
          <pc:docMk/>
          <pc:sldMk cId="2163668201" sldId="340"/>
        </pc:sldMkLst>
      </pc:sldChg>
      <pc:sldChg chg="modNotesTx">
        <pc:chgData name="Tianna Parsons" userId="b9efeeb1-84d2-40ad-a866-e6d948a8043b" providerId="ADAL" clId="{56E5A1C9-D79B-4633-ACD8-A032892EC640}" dt="2026-03-10T10:54:30.780" v="629" actId="20577"/>
        <pc:sldMkLst>
          <pc:docMk/>
          <pc:sldMk cId="3919935534" sldId="341"/>
        </pc:sldMkLst>
      </pc:sldChg>
      <pc:sldChg chg="modNotesTx">
        <pc:chgData name="Tianna Parsons" userId="b9efeeb1-84d2-40ad-a866-e6d948a8043b" providerId="ADAL" clId="{56E5A1C9-D79B-4633-ACD8-A032892EC640}" dt="2026-03-10T10:54:46.871" v="635" actId="20577"/>
        <pc:sldMkLst>
          <pc:docMk/>
          <pc:sldMk cId="3451753797" sldId="342"/>
        </pc:sldMkLst>
      </pc:sldChg>
      <pc:sldChg chg="modNotesTx">
        <pc:chgData name="Tianna Parsons" userId="b9efeeb1-84d2-40ad-a866-e6d948a8043b" providerId="ADAL" clId="{56E5A1C9-D79B-4633-ACD8-A032892EC640}" dt="2026-03-10T10:54:53.220" v="637" actId="20577"/>
        <pc:sldMkLst>
          <pc:docMk/>
          <pc:sldMk cId="561375674" sldId="343"/>
        </pc:sldMkLst>
      </pc:sldChg>
      <pc:sldChg chg="modNotesTx">
        <pc:chgData name="Tianna Parsons" userId="b9efeeb1-84d2-40ad-a866-e6d948a8043b" providerId="ADAL" clId="{56E5A1C9-D79B-4633-ACD8-A032892EC640}" dt="2026-03-10T10:54:59.370" v="639" actId="5793"/>
        <pc:sldMkLst>
          <pc:docMk/>
          <pc:sldMk cId="1760913819" sldId="344"/>
        </pc:sldMkLst>
      </pc:sldChg>
      <pc:sldChg chg="modNotesTx">
        <pc:chgData name="Tianna Parsons" userId="b9efeeb1-84d2-40ad-a866-e6d948a8043b" providerId="ADAL" clId="{56E5A1C9-D79B-4633-ACD8-A032892EC640}" dt="2026-03-10T10:55:03.876" v="640" actId="20577"/>
        <pc:sldMkLst>
          <pc:docMk/>
          <pc:sldMk cId="4205796454" sldId="345"/>
        </pc:sldMkLst>
      </pc:sldChg>
      <pc:sldChg chg="modNotesTx">
        <pc:chgData name="Tianna Parsons" userId="b9efeeb1-84d2-40ad-a866-e6d948a8043b" providerId="ADAL" clId="{56E5A1C9-D79B-4633-ACD8-A032892EC640}" dt="2026-03-10T10:55:10.479" v="642" actId="20577"/>
        <pc:sldMkLst>
          <pc:docMk/>
          <pc:sldMk cId="3373852249" sldId="346"/>
        </pc:sldMkLst>
      </pc:sldChg>
      <pc:sldChg chg="modNotesTx">
        <pc:chgData name="Tianna Parsons" userId="b9efeeb1-84d2-40ad-a866-e6d948a8043b" providerId="ADAL" clId="{56E5A1C9-D79B-4633-ACD8-A032892EC640}" dt="2026-03-10T10:55:14.430" v="643" actId="20577"/>
        <pc:sldMkLst>
          <pc:docMk/>
          <pc:sldMk cId="3036381348" sldId="347"/>
        </pc:sldMkLst>
      </pc:sldChg>
      <pc:sldChg chg="delSp modSp new mod setBg">
        <pc:chgData name="Tianna Parsons" userId="b9efeeb1-84d2-40ad-a866-e6d948a8043b" providerId="ADAL" clId="{56E5A1C9-D79B-4633-ACD8-A032892EC640}" dt="2026-03-09T10:17:46.714" v="135"/>
        <pc:sldMkLst>
          <pc:docMk/>
          <pc:sldMk cId="1810331130" sldId="349"/>
        </pc:sldMkLst>
        <pc:spChg chg="mod">
          <ac:chgData name="Tianna Parsons" userId="b9efeeb1-84d2-40ad-a866-e6d948a8043b" providerId="ADAL" clId="{56E5A1C9-D79B-4633-ACD8-A032892EC640}" dt="2026-03-09T10:17:30.690" v="133" actId="255"/>
          <ac:spMkLst>
            <pc:docMk/>
            <pc:sldMk cId="1810331130" sldId="349"/>
            <ac:spMk id="2" creationId="{1BA26DB0-370B-AF54-F56D-C934A2B78456}"/>
          </ac:spMkLst>
        </pc:spChg>
        <pc:spChg chg="del mod">
          <ac:chgData name="Tianna Parsons" userId="b9efeeb1-84d2-40ad-a866-e6d948a8043b" providerId="ADAL" clId="{56E5A1C9-D79B-4633-ACD8-A032892EC640}" dt="2026-03-09T10:16:48.419" v="78" actId="478"/>
          <ac:spMkLst>
            <pc:docMk/>
            <pc:sldMk cId="1810331130" sldId="349"/>
            <ac:spMk id="3" creationId="{B6EE143C-A224-507C-63FD-4D81FCB647A8}"/>
          </ac:spMkLst>
        </pc:spChg>
      </pc:sldChg>
      <pc:sldChg chg="modSp add del mod">
        <pc:chgData name="Tianna Parsons" userId="b9efeeb1-84d2-40ad-a866-e6d948a8043b" providerId="ADAL" clId="{56E5A1C9-D79B-4633-ACD8-A032892EC640}" dt="2026-03-09T10:19:19.360" v="180" actId="2696"/>
        <pc:sldMkLst>
          <pc:docMk/>
          <pc:sldMk cId="1701243982" sldId="350"/>
        </pc:sldMkLst>
        <pc:spChg chg="mod">
          <ac:chgData name="Tianna Parsons" userId="b9efeeb1-84d2-40ad-a866-e6d948a8043b" providerId="ADAL" clId="{56E5A1C9-D79B-4633-ACD8-A032892EC640}" dt="2026-03-09T10:18:55.581" v="178" actId="120"/>
          <ac:spMkLst>
            <pc:docMk/>
            <pc:sldMk cId="1701243982" sldId="350"/>
            <ac:spMk id="2" creationId="{C280EDF6-8505-4C86-7C5F-35936BA8D451}"/>
          </ac:spMkLst>
        </pc:spChg>
      </pc:sldChg>
      <pc:sldChg chg="modSp add mod setBg">
        <pc:chgData name="Tianna Parsons" userId="b9efeeb1-84d2-40ad-a866-e6d948a8043b" providerId="ADAL" clId="{56E5A1C9-D79B-4633-ACD8-A032892EC640}" dt="2026-03-09T10:20:49.395" v="197" actId="1076"/>
        <pc:sldMkLst>
          <pc:docMk/>
          <pc:sldMk cId="958303392" sldId="2563"/>
        </pc:sldMkLst>
        <pc:spChg chg="mod">
          <ac:chgData name="Tianna Parsons" userId="b9efeeb1-84d2-40ad-a866-e6d948a8043b" providerId="ADAL" clId="{56E5A1C9-D79B-4633-ACD8-A032892EC640}" dt="2026-03-09T10:20:45.700" v="196" actId="1076"/>
          <ac:spMkLst>
            <pc:docMk/>
            <pc:sldMk cId="958303392" sldId="2563"/>
            <ac:spMk id="2" creationId="{76F42F37-AAFB-6B12-6032-6BECEAFE923B}"/>
          </ac:spMkLst>
        </pc:spChg>
        <pc:spChg chg="mod">
          <ac:chgData name="Tianna Parsons" userId="b9efeeb1-84d2-40ad-a866-e6d948a8043b" providerId="ADAL" clId="{56E5A1C9-D79B-4633-ACD8-A032892EC640}" dt="2026-03-09T10:20:49.395" v="197" actId="1076"/>
          <ac:spMkLst>
            <pc:docMk/>
            <pc:sldMk cId="958303392" sldId="2563"/>
            <ac:spMk id="3" creationId="{A4962979-1D01-76C8-44CA-7F39668ABD6A}"/>
          </ac:spMkLst>
        </pc:spChg>
      </pc:sldChg>
      <pc:sldChg chg="modSp add mod setBg">
        <pc:chgData name="Tianna Parsons" userId="b9efeeb1-84d2-40ad-a866-e6d948a8043b" providerId="ADAL" clId="{56E5A1C9-D79B-4633-ACD8-A032892EC640}" dt="2026-03-09T10:21:45.896" v="203" actId="1076"/>
        <pc:sldMkLst>
          <pc:docMk/>
          <pc:sldMk cId="4278175865" sldId="2564"/>
        </pc:sldMkLst>
        <pc:spChg chg="mod">
          <ac:chgData name="Tianna Parsons" userId="b9efeeb1-84d2-40ad-a866-e6d948a8043b" providerId="ADAL" clId="{56E5A1C9-D79B-4633-ACD8-A032892EC640}" dt="2026-03-09T10:21:32.753" v="200" actId="120"/>
          <ac:spMkLst>
            <pc:docMk/>
            <pc:sldMk cId="4278175865" sldId="2564"/>
            <ac:spMk id="2" creationId="{257DCE33-D186-F99F-0492-F7B348CC9C5C}"/>
          </ac:spMkLst>
        </pc:spChg>
        <pc:spChg chg="mod">
          <ac:chgData name="Tianna Parsons" userId="b9efeeb1-84d2-40ad-a866-e6d948a8043b" providerId="ADAL" clId="{56E5A1C9-D79B-4633-ACD8-A032892EC640}" dt="2026-03-09T10:21:45.896" v="203" actId="1076"/>
          <ac:spMkLst>
            <pc:docMk/>
            <pc:sldMk cId="4278175865" sldId="2564"/>
            <ac:spMk id="3" creationId="{7BF94F6C-28EF-FFE5-B64F-89607747EDAE}"/>
          </ac:spMkLst>
        </pc:spChg>
      </pc:sldChg>
      <pc:sldChg chg="addSp delSp modSp add del mod setBg">
        <pc:chgData name="Tianna Parsons" userId="b9efeeb1-84d2-40ad-a866-e6d948a8043b" providerId="ADAL" clId="{56E5A1C9-D79B-4633-ACD8-A032892EC640}" dt="2026-03-09T10:24:34.045" v="216"/>
        <pc:sldMkLst>
          <pc:docMk/>
          <pc:sldMk cId="1501032252" sldId="2565"/>
        </pc:sldMkLst>
        <pc:spChg chg="mod">
          <ac:chgData name="Tianna Parsons" userId="b9efeeb1-84d2-40ad-a866-e6d948a8043b" providerId="ADAL" clId="{56E5A1C9-D79B-4633-ACD8-A032892EC640}" dt="2026-03-09T10:24:32.171" v="214" actId="26606"/>
          <ac:spMkLst>
            <pc:docMk/>
            <pc:sldMk cId="1501032252" sldId="2565"/>
            <ac:spMk id="2" creationId="{1196A3C6-412E-4593-269C-E5910456D971}"/>
          </ac:spMkLst>
        </pc:spChg>
        <pc:spChg chg="add del">
          <ac:chgData name="Tianna Parsons" userId="b9efeeb1-84d2-40ad-a866-e6d948a8043b" providerId="ADAL" clId="{56E5A1C9-D79B-4633-ACD8-A032892EC640}" dt="2026-03-09T10:24:32.171" v="214" actId="26606"/>
          <ac:spMkLst>
            <pc:docMk/>
            <pc:sldMk cId="1501032252" sldId="2565"/>
            <ac:spMk id="7" creationId="{4522B21E-B2B9-4C72-9A71-C87EFD137480}"/>
          </ac:spMkLst>
        </pc:spChg>
        <pc:spChg chg="add del">
          <ac:chgData name="Tianna Parsons" userId="b9efeeb1-84d2-40ad-a866-e6d948a8043b" providerId="ADAL" clId="{56E5A1C9-D79B-4633-ACD8-A032892EC640}" dt="2026-03-09T10:24:32.171" v="214" actId="26606"/>
          <ac:spMkLst>
            <pc:docMk/>
            <pc:sldMk cId="1501032252" sldId="2565"/>
            <ac:spMk id="9" creationId="{5EB7D2A2-F448-44D4-938C-DC84CBCB3B1E}"/>
          </ac:spMkLst>
        </pc:spChg>
        <pc:spChg chg="add del">
          <ac:chgData name="Tianna Parsons" userId="b9efeeb1-84d2-40ad-a866-e6d948a8043b" providerId="ADAL" clId="{56E5A1C9-D79B-4633-ACD8-A032892EC640}" dt="2026-03-09T10:24:32.171" v="214" actId="26606"/>
          <ac:spMkLst>
            <pc:docMk/>
            <pc:sldMk cId="1501032252" sldId="2565"/>
            <ac:spMk id="11" creationId="{871AEA07-1E14-44B4-8E55-64EF049CD66F}"/>
          </ac:spMkLst>
        </pc:spChg>
        <pc:cxnChg chg="add del">
          <ac:chgData name="Tianna Parsons" userId="b9efeeb1-84d2-40ad-a866-e6d948a8043b" providerId="ADAL" clId="{56E5A1C9-D79B-4633-ACD8-A032892EC640}" dt="2026-03-09T10:24:32.171" v="214" actId="26606"/>
          <ac:cxnSpMkLst>
            <pc:docMk/>
            <pc:sldMk cId="1501032252" sldId="2565"/>
            <ac:cxnSpMk id="13" creationId="{F7C8EA93-3210-4C62-99E9-153C275E3A87}"/>
          </ac:cxnSpMkLst>
        </pc:cxnChg>
      </pc:sldChg>
      <pc:sldChg chg="modSp add mod setBg">
        <pc:chgData name="Tianna Parsons" userId="b9efeeb1-84d2-40ad-a866-e6d948a8043b" providerId="ADAL" clId="{56E5A1C9-D79B-4633-ACD8-A032892EC640}" dt="2026-03-09T10:25:55.841" v="227" actId="12"/>
        <pc:sldMkLst>
          <pc:docMk/>
          <pc:sldMk cId="2827546653" sldId="2566"/>
        </pc:sldMkLst>
        <pc:spChg chg="mod">
          <ac:chgData name="Tianna Parsons" userId="b9efeeb1-84d2-40ad-a866-e6d948a8043b" providerId="ADAL" clId="{56E5A1C9-D79B-4633-ACD8-A032892EC640}" dt="2026-03-09T10:25:36.715" v="223" actId="1076"/>
          <ac:spMkLst>
            <pc:docMk/>
            <pc:sldMk cId="2827546653" sldId="2566"/>
            <ac:spMk id="2" creationId="{6CC7A12D-8B3E-4DDB-2E8A-0E15383D7708}"/>
          </ac:spMkLst>
        </pc:spChg>
        <pc:spChg chg="mod">
          <ac:chgData name="Tianna Parsons" userId="b9efeeb1-84d2-40ad-a866-e6d948a8043b" providerId="ADAL" clId="{56E5A1C9-D79B-4633-ACD8-A032892EC640}" dt="2026-03-09T10:25:55.841" v="227" actId="12"/>
          <ac:spMkLst>
            <pc:docMk/>
            <pc:sldMk cId="2827546653" sldId="2566"/>
            <ac:spMk id="3" creationId="{4B313ECB-AB1D-6616-A068-48800CC36951}"/>
          </ac:spMkLst>
        </pc:spChg>
      </pc:sldChg>
      <pc:sldChg chg="add">
        <pc:chgData name="Tianna Parsons" userId="b9efeeb1-84d2-40ad-a866-e6d948a8043b" providerId="ADAL" clId="{56E5A1C9-D79B-4633-ACD8-A032892EC640}" dt="2026-03-09T10:26:50.722" v="228"/>
        <pc:sldMkLst>
          <pc:docMk/>
          <pc:sldMk cId="2368768249" sldId="2567"/>
        </pc:sldMkLst>
      </pc:sldChg>
      <pc:sldChg chg="modSp add mod setBg">
        <pc:chgData name="Tianna Parsons" userId="b9efeeb1-84d2-40ad-a866-e6d948a8043b" providerId="ADAL" clId="{56E5A1C9-D79B-4633-ACD8-A032892EC640}" dt="2026-03-09T11:30:01.022" v="301" actId="14"/>
        <pc:sldMkLst>
          <pc:docMk/>
          <pc:sldMk cId="2029164218" sldId="2568"/>
        </pc:sldMkLst>
        <pc:spChg chg="mod">
          <ac:chgData name="Tianna Parsons" userId="b9efeeb1-84d2-40ad-a866-e6d948a8043b" providerId="ADAL" clId="{56E5A1C9-D79B-4633-ACD8-A032892EC640}" dt="2026-03-09T10:27:53.184" v="236" actId="1076"/>
          <ac:spMkLst>
            <pc:docMk/>
            <pc:sldMk cId="2029164218" sldId="2568"/>
            <ac:spMk id="2" creationId="{8E330926-B674-DEE7-791B-C149D5DA399F}"/>
          </ac:spMkLst>
        </pc:spChg>
        <pc:spChg chg="mod">
          <ac:chgData name="Tianna Parsons" userId="b9efeeb1-84d2-40ad-a866-e6d948a8043b" providerId="ADAL" clId="{56E5A1C9-D79B-4633-ACD8-A032892EC640}" dt="2026-03-09T11:30:01.022" v="301" actId="14"/>
          <ac:spMkLst>
            <pc:docMk/>
            <pc:sldMk cId="2029164218" sldId="2568"/>
            <ac:spMk id="3" creationId="{6D1D4346-3535-DAFE-F820-91F8F10ECB7A}"/>
          </ac:spMkLst>
        </pc:spChg>
      </pc:sldChg>
      <pc:sldChg chg="add">
        <pc:chgData name="Tianna Parsons" userId="b9efeeb1-84d2-40ad-a866-e6d948a8043b" providerId="ADAL" clId="{56E5A1C9-D79B-4633-ACD8-A032892EC640}" dt="2026-03-09T10:30:56.036" v="245"/>
        <pc:sldMkLst>
          <pc:docMk/>
          <pc:sldMk cId="2522516166" sldId="2569"/>
        </pc:sldMkLst>
      </pc:sldChg>
      <pc:sldChg chg="modSp add mod setBg">
        <pc:chgData name="Tianna Parsons" userId="b9efeeb1-84d2-40ad-a866-e6d948a8043b" providerId="ADAL" clId="{56E5A1C9-D79B-4633-ACD8-A032892EC640}" dt="2026-03-09T11:47:27.760" v="550" actId="20577"/>
        <pc:sldMkLst>
          <pc:docMk/>
          <pc:sldMk cId="681274252" sldId="2570"/>
        </pc:sldMkLst>
        <pc:spChg chg="mod">
          <ac:chgData name="Tianna Parsons" userId="b9efeeb1-84d2-40ad-a866-e6d948a8043b" providerId="ADAL" clId="{56E5A1C9-D79B-4633-ACD8-A032892EC640}" dt="2026-03-09T10:31:45.468" v="251" actId="1076"/>
          <ac:spMkLst>
            <pc:docMk/>
            <pc:sldMk cId="681274252" sldId="2570"/>
            <ac:spMk id="2" creationId="{04B9C60E-8563-53BF-17ED-DDDF3FF83C3D}"/>
          </ac:spMkLst>
        </pc:spChg>
        <pc:spChg chg="mod">
          <ac:chgData name="Tianna Parsons" userId="b9efeeb1-84d2-40ad-a866-e6d948a8043b" providerId="ADAL" clId="{56E5A1C9-D79B-4633-ACD8-A032892EC640}" dt="2026-03-09T11:47:27.760" v="550" actId="20577"/>
          <ac:spMkLst>
            <pc:docMk/>
            <pc:sldMk cId="681274252" sldId="2570"/>
            <ac:spMk id="3" creationId="{2586984C-7C7D-6A0F-9BC5-CB810AE7D62C}"/>
          </ac:spMkLst>
        </pc:spChg>
      </pc:sldChg>
      <pc:sldChg chg="modSp add mod setBg modAnim">
        <pc:chgData name="Tianna Parsons" userId="b9efeeb1-84d2-40ad-a866-e6d948a8043b" providerId="ADAL" clId="{56E5A1C9-D79B-4633-ACD8-A032892EC640}" dt="2026-03-09T10:35:12.441" v="269" actId="12"/>
        <pc:sldMkLst>
          <pc:docMk/>
          <pc:sldMk cId="1589130688" sldId="2571"/>
        </pc:sldMkLst>
        <pc:spChg chg="mod">
          <ac:chgData name="Tianna Parsons" userId="b9efeeb1-84d2-40ad-a866-e6d948a8043b" providerId="ADAL" clId="{56E5A1C9-D79B-4633-ACD8-A032892EC640}" dt="2026-03-09T10:34:23.114" v="259" actId="120"/>
          <ac:spMkLst>
            <pc:docMk/>
            <pc:sldMk cId="1589130688" sldId="2571"/>
            <ac:spMk id="2" creationId="{312E09AC-FD63-1A96-52B0-1CD0881A8EF2}"/>
          </ac:spMkLst>
        </pc:spChg>
        <pc:spChg chg="mod">
          <ac:chgData name="Tianna Parsons" userId="b9efeeb1-84d2-40ad-a866-e6d948a8043b" providerId="ADAL" clId="{56E5A1C9-D79B-4633-ACD8-A032892EC640}" dt="2026-03-09T10:35:12.441" v="269" actId="12"/>
          <ac:spMkLst>
            <pc:docMk/>
            <pc:sldMk cId="1589130688" sldId="2571"/>
            <ac:spMk id="3" creationId="{F9AEA413-F21B-3FE9-BA61-C466DD03F998}"/>
          </ac:spMkLst>
        </pc:spChg>
      </pc:sldChg>
      <pc:sldChg chg="add del">
        <pc:chgData name="Tianna Parsons" userId="b9efeeb1-84d2-40ad-a866-e6d948a8043b" providerId="ADAL" clId="{56E5A1C9-D79B-4633-ACD8-A032892EC640}" dt="2026-03-09T10:36:04.336" v="274" actId="2696"/>
        <pc:sldMkLst>
          <pc:docMk/>
          <pc:sldMk cId="1671421215" sldId="2572"/>
        </pc:sldMkLst>
      </pc:sldChg>
      <pc:sldChg chg="add">
        <pc:chgData name="Tianna Parsons" userId="b9efeeb1-84d2-40ad-a866-e6d948a8043b" providerId="ADAL" clId="{56E5A1C9-D79B-4633-ACD8-A032892EC640}" dt="2026-03-09T10:35:46.491" v="271"/>
        <pc:sldMkLst>
          <pc:docMk/>
          <pc:sldMk cId="1858173489" sldId="2573"/>
        </pc:sldMkLst>
      </pc:sldChg>
      <pc:sldChg chg="modSp add mod ord setBg">
        <pc:chgData name="Tianna Parsons" userId="b9efeeb1-84d2-40ad-a866-e6d948a8043b" providerId="ADAL" clId="{56E5A1C9-D79B-4633-ACD8-A032892EC640}" dt="2026-03-09T10:38:07.497" v="291" actId="1076"/>
        <pc:sldMkLst>
          <pc:docMk/>
          <pc:sldMk cId="4041775488" sldId="2574"/>
        </pc:sldMkLst>
        <pc:spChg chg="mod">
          <ac:chgData name="Tianna Parsons" userId="b9efeeb1-84d2-40ad-a866-e6d948a8043b" providerId="ADAL" clId="{56E5A1C9-D79B-4633-ACD8-A032892EC640}" dt="2026-03-09T10:38:07.497" v="291" actId="1076"/>
          <ac:spMkLst>
            <pc:docMk/>
            <pc:sldMk cId="4041775488" sldId="2574"/>
            <ac:spMk id="2" creationId="{C5A296E4-9FE9-CAFA-8DA3-4B6E0F1D1466}"/>
          </ac:spMkLst>
        </pc:spChg>
        <pc:spChg chg="mod">
          <ac:chgData name="Tianna Parsons" userId="b9efeeb1-84d2-40ad-a866-e6d948a8043b" providerId="ADAL" clId="{56E5A1C9-D79B-4633-ACD8-A032892EC640}" dt="2026-03-09T10:38:02.241" v="290" actId="12"/>
          <ac:spMkLst>
            <pc:docMk/>
            <pc:sldMk cId="4041775488" sldId="2574"/>
            <ac:spMk id="3" creationId="{22BC0714-3A29-6AF3-1974-181E58512929}"/>
          </ac:spMkLst>
        </pc:spChg>
      </pc:sldChg>
      <pc:sldChg chg="add">
        <pc:chgData name="Tianna Parsons" userId="b9efeeb1-84d2-40ad-a866-e6d948a8043b" providerId="ADAL" clId="{56E5A1C9-D79B-4633-ACD8-A032892EC640}" dt="2026-03-09T10:38:40.637" v="292"/>
        <pc:sldMkLst>
          <pc:docMk/>
          <pc:sldMk cId="3714451589" sldId="2575"/>
        </pc:sldMkLst>
      </pc:sldChg>
      <pc:sldChg chg="addSp delSp modSp add mod setBg">
        <pc:chgData name="Tianna Parsons" userId="b9efeeb1-84d2-40ad-a866-e6d948a8043b" providerId="ADAL" clId="{56E5A1C9-D79B-4633-ACD8-A032892EC640}" dt="2026-03-09T11:56:02.320" v="552" actId="478"/>
        <pc:sldMkLst>
          <pc:docMk/>
          <pc:sldMk cId="2385269062" sldId="2576"/>
        </pc:sldMkLst>
        <pc:spChg chg="mod">
          <ac:chgData name="Tianna Parsons" userId="b9efeeb1-84d2-40ad-a866-e6d948a8043b" providerId="ADAL" clId="{56E5A1C9-D79B-4633-ACD8-A032892EC640}" dt="2026-03-09T10:39:15.232" v="299" actId="1076"/>
          <ac:spMkLst>
            <pc:docMk/>
            <pc:sldMk cId="2385269062" sldId="2576"/>
            <ac:spMk id="2" creationId="{C01EADE7-11E3-39D0-74BC-6134D6A2B15E}"/>
          </ac:spMkLst>
        </pc:spChg>
        <pc:spChg chg="mod">
          <ac:chgData name="Tianna Parsons" userId="b9efeeb1-84d2-40ad-a866-e6d948a8043b" providerId="ADAL" clId="{56E5A1C9-D79B-4633-ACD8-A032892EC640}" dt="2026-03-09T10:39:11.270" v="298" actId="1076"/>
          <ac:spMkLst>
            <pc:docMk/>
            <pc:sldMk cId="2385269062" sldId="2576"/>
            <ac:spMk id="3" creationId="{8A84FDFE-2056-FA18-8679-5BB43F6BCCA3}"/>
          </ac:spMkLst>
        </pc:spChg>
        <pc:spChg chg="add del mod">
          <ac:chgData name="Tianna Parsons" userId="b9efeeb1-84d2-40ad-a866-e6d948a8043b" providerId="ADAL" clId="{56E5A1C9-D79B-4633-ACD8-A032892EC640}" dt="2026-03-09T11:56:02.320" v="552" actId="478"/>
          <ac:spMkLst>
            <pc:docMk/>
            <pc:sldMk cId="2385269062" sldId="2576"/>
            <ac:spMk id="6" creationId="{41159E34-3C62-6F5D-2752-58AF57B03556}"/>
          </ac:spMkLst>
        </pc:spChg>
        <pc:picChg chg="del">
          <ac:chgData name="Tianna Parsons" userId="b9efeeb1-84d2-40ad-a866-e6d948a8043b" providerId="ADAL" clId="{56E5A1C9-D79B-4633-ACD8-A032892EC640}" dt="2026-03-09T11:56:00.159" v="551" actId="478"/>
          <ac:picMkLst>
            <pc:docMk/>
            <pc:sldMk cId="2385269062" sldId="2576"/>
            <ac:picMk id="5" creationId="{3669EE86-614C-45BD-81EF-CF87F2ECF7B7}"/>
          </ac:picMkLst>
        </pc:picChg>
      </pc:sldChg>
      <pc:sldChg chg="addSp modSp add mod setBg modAnim">
        <pc:chgData name="Tianna Parsons" userId="b9efeeb1-84d2-40ad-a866-e6d948a8043b" providerId="ADAL" clId="{56E5A1C9-D79B-4633-ACD8-A032892EC640}" dt="2026-03-09T11:59:19.948" v="614" actId="27636"/>
        <pc:sldMkLst>
          <pc:docMk/>
          <pc:sldMk cId="182389897" sldId="2577"/>
        </pc:sldMkLst>
        <pc:spChg chg="mod">
          <ac:chgData name="Tianna Parsons" userId="b9efeeb1-84d2-40ad-a866-e6d948a8043b" providerId="ADAL" clId="{56E5A1C9-D79B-4633-ACD8-A032892EC640}" dt="2026-03-09T11:59:08.248" v="611" actId="1076"/>
          <ac:spMkLst>
            <pc:docMk/>
            <pc:sldMk cId="182389897" sldId="2577"/>
            <ac:spMk id="2" creationId="{1A8AB7BB-5531-990E-6F94-396864CFB8C7}"/>
          </ac:spMkLst>
        </pc:spChg>
        <pc:spChg chg="mod">
          <ac:chgData name="Tianna Parsons" userId="b9efeeb1-84d2-40ad-a866-e6d948a8043b" providerId="ADAL" clId="{56E5A1C9-D79B-4633-ACD8-A032892EC640}" dt="2026-03-09T11:59:19.948" v="614" actId="27636"/>
          <ac:spMkLst>
            <pc:docMk/>
            <pc:sldMk cId="182389897" sldId="2577"/>
            <ac:spMk id="3" creationId="{24BBECB0-7497-E14A-6E2D-1386E6DAF97F}"/>
          </ac:spMkLst>
        </pc:spChg>
        <pc:picChg chg="add">
          <ac:chgData name="Tianna Parsons" userId="b9efeeb1-84d2-40ad-a866-e6d948a8043b" providerId="ADAL" clId="{56E5A1C9-D79B-4633-ACD8-A032892EC640}" dt="2026-03-09T11:58:45.154" v="602" actId="26606"/>
          <ac:picMkLst>
            <pc:docMk/>
            <pc:sldMk cId="182389897" sldId="2577"/>
            <ac:picMk id="5" creationId="{427F2520-2BB2-F9BA-ADC4-61C3CF4120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7CA39-A53F-4ED7-859C-42432A1702EB}" type="datetimeFigureOut">
              <a:rPr lang="en-GB" smtClean="0"/>
              <a:t>10/03/2026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EC784-D2A3-4C46-938C-518795FF4ED8}" type="slidenum">
              <a:rPr lang="en-GB" smtClean="0"/>
              <a:t>‹#›</a:t>
            </a:fld>
            <a:endParaRPr lang="en-GB"/>
          </a:p>
        </p:txBody>
      </p:sp>
    </p:spTree>
    <p:extLst>
      <p:ext uri="{BB962C8B-B14F-4D97-AF65-F5344CB8AC3E}">
        <p14:creationId xmlns:p14="http://schemas.microsoft.com/office/powerpoint/2010/main" val="2375271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BEC784-D2A3-4C46-938C-518795FF4ED8}" type="slidenum">
              <a:rPr lang="en-GB" smtClean="0"/>
              <a:t>13</a:t>
            </a:fld>
            <a:endParaRPr lang="en-GB"/>
          </a:p>
        </p:txBody>
      </p:sp>
    </p:spTree>
    <p:extLst>
      <p:ext uri="{BB962C8B-B14F-4D97-AF65-F5344CB8AC3E}">
        <p14:creationId xmlns:p14="http://schemas.microsoft.com/office/powerpoint/2010/main" val="3917847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Continuing Care packages are developed for children and young people under 18 whose complex health needs cannot be adequately met through standard universal or specialist NHS services. These needs may arise from congenital conditions, severe disabilities, long‑term or life‑limiting illnesses, or the after‑effects of significant injury. A continuing care package offers additional health‑based support tailored to needs identified through a holistic assessment led by the Integrated Care Board (ICB). This assessment draws on contributions from multiple professionals and considers four areas of evidence: child and family preferences, the holistic needs profile, multidisciplinary reports, and the Children and Young People’s Decision Support Tool (DST). The DST assesses ten domains, including breathing, mobility, behaviour, psychological needs, and medication requirements, assigning levels from No Additional Needs to Severe or Priority. Importantly, diagnosis alone does not determine eligibility; rather, the focus is on the intensity, complexity, and unpredictability of the child’s actual care needs. The assessment process must be transparent, fair, culturally sensitive, and evidence‑based, ensuring that needs are not duplicated across domains and that professional judgment is used to create an accurate picture of support requirements. Once eligibility is confirmed, commissioners design a bespoke package that may include specialised nursing, therapies, equipment, or enhanced respite arrangements. Families also generally have the right to request a personal health budget for the NHS‑funded portion of care, which may be delivered as a direct payment, a notional budget, or a third‑party‑managed arrangement. These packages aim to improve quality of life, support families, and ensure sustainable, needs‑led care.</a:t>
            </a:r>
          </a:p>
        </p:txBody>
      </p:sp>
      <p:sp>
        <p:nvSpPr>
          <p:cNvPr id="4" name="Slide Number Placeholder 3"/>
          <p:cNvSpPr>
            <a:spLocks noGrp="1"/>
          </p:cNvSpPr>
          <p:nvPr>
            <p:ph type="sldNum" sz="quarter" idx="5"/>
          </p:nvPr>
        </p:nvSpPr>
        <p:spPr/>
        <p:txBody>
          <a:bodyPr/>
          <a:lstStyle/>
          <a:p>
            <a:fld id="{BFDD6F49-EBB7-4CCF-97A8-E526BB28BB69}" type="slidenum">
              <a:rPr lang="en-US" smtClean="0"/>
              <a:t>24</a:t>
            </a:fld>
            <a:endParaRPr lang="en-US" dirty="0"/>
          </a:p>
        </p:txBody>
      </p:sp>
    </p:spTree>
    <p:extLst>
      <p:ext uri="{BB962C8B-B14F-4D97-AF65-F5344CB8AC3E}">
        <p14:creationId xmlns:p14="http://schemas.microsoft.com/office/powerpoint/2010/main" val="3296972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Domains and Assessment Levels in the DST, Application of DST Outcomes to Care Decisions</a:t>
            </a:r>
          </a:p>
        </p:txBody>
      </p:sp>
      <p:sp>
        <p:nvSpPr>
          <p:cNvPr id="4" name="Slide Number Placeholder 3"/>
          <p:cNvSpPr>
            <a:spLocks noGrp="1"/>
          </p:cNvSpPr>
          <p:nvPr>
            <p:ph type="sldNum" sz="quarter" idx="5"/>
          </p:nvPr>
        </p:nvSpPr>
        <p:spPr/>
        <p:txBody>
          <a:bodyPr/>
          <a:lstStyle/>
          <a:p>
            <a:fld id="{BFDD6F49-EBB7-4CCF-97A8-E526BB28BB69}" type="slidenum">
              <a:rPr lang="en-US" smtClean="0"/>
              <a:t>25</a:t>
            </a:fld>
            <a:endParaRPr lang="en-US" dirty="0"/>
          </a:p>
        </p:txBody>
      </p:sp>
    </p:spTree>
    <p:extLst>
      <p:ext uri="{BB962C8B-B14F-4D97-AF65-F5344CB8AC3E}">
        <p14:creationId xmlns:p14="http://schemas.microsoft.com/office/powerpoint/2010/main" val="2267036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Decision Support Tool (DST) for children and young people evaluates ten distinct domains of need: Breathing, Eating and Drinking, Mobility, Continence, Skin and Tissue Viability, Communication, Drug Therapies and Medications, Psychological and Emotional Needs, Seizures, and Challenging Behaviour. Each domain is assessed individually, assigning a level of need ranging from No Additional Needs, Low, Moderate, High, to Severe or Priority, depending on the domain. The purpose of this framework is to generate a comprehensive and consistent representation of a young person’s health‑related requirements, supporting the development of a continuing care recommendation. For instance, a child with significant mobility limitations may require specialised equipment, manual handling support, and continuous supervision, placing them at a High or Severe level within the mobility domain. Meanwhile, a child with uncontrolled epilepsy may score Severe or Priority within the seizures domain, given the unpredictability and risk associated with their condition. The DST emphasises the importance of avoiding duplication of information between domains, ensuring each entry reflects the most accurate and relevant description of need. Evidence from clinical records, school reports, risk assessments, and family accounts must support each determination. Assessors are encouraged to describe needs thoroughly before selecting a level to avoid premature categorisation. The DST also highlights that when a child requires constant supervision or care normally provided by family members, professional support may be needed to allow respite and sustainability of caregiving. By structuring information into clearly defined domains, the DST enables a holistic view that informs fair and transparent decision‑making.</a:t>
            </a:r>
          </a:p>
        </p:txBody>
      </p:sp>
      <p:sp>
        <p:nvSpPr>
          <p:cNvPr id="4" name="Slide Number Placeholder 3"/>
          <p:cNvSpPr>
            <a:spLocks noGrp="1"/>
          </p:cNvSpPr>
          <p:nvPr>
            <p:ph type="sldNum" sz="quarter" idx="5"/>
          </p:nvPr>
        </p:nvSpPr>
        <p:spPr/>
        <p:txBody>
          <a:bodyPr/>
          <a:lstStyle/>
          <a:p>
            <a:fld id="{BFDD6F49-EBB7-4CCF-97A8-E526BB28BB69}" type="slidenum">
              <a:rPr lang="en-US" smtClean="0"/>
              <a:t>26</a:t>
            </a:fld>
            <a:endParaRPr lang="en-US" dirty="0"/>
          </a:p>
        </p:txBody>
      </p:sp>
    </p:spTree>
    <p:extLst>
      <p:ext uri="{BB962C8B-B14F-4D97-AF65-F5344CB8AC3E}">
        <p14:creationId xmlns:p14="http://schemas.microsoft.com/office/powerpoint/2010/main" val="1034153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outcomes derived from the Decision Support Tool (DST) form a crucial foundation for determining whether a child or young person requires a Continuing Care package and, if so, what form that package should take. Once all domains have been assessed and supported by evidence, the assessor compiles a recommendation summarising the overall level of need. Importantly, the DST is not prescriptive; instead, it serves as an evidence‑based aide to professional judgement. Multidisciplinary decision‑making forums or panels review the assessor’s recommendation, ensuring that perspectives from education, health, and social care are considered collectively. This collaborative approach improves consistency, reduces bias, and supports transparent, accountable decision‑making. After eligibility is confirmed, commissioners determine how care will be provided, ensuring that the identified needs—rather than existing service structures—drive decisions about intensity, frequency, and type of support. Costed options may be brought to a funding panel, but only after eligibility has already been agreed, preventing financial considerations from influencing clinical determinations. Personal health budgets then become an option for families, allowing greater flexibility and control over certain types of provision. DST outcomes also support transition planning for those aged 14 and older by identifying unmet needs that will impact future adult health and social care assessments. Overall, the DST ensures that decisions are consistent, person‑centred, and grounded in a comprehensive review of needs.</a:t>
            </a:r>
          </a:p>
        </p:txBody>
      </p:sp>
      <p:sp>
        <p:nvSpPr>
          <p:cNvPr id="4" name="Slide Number Placeholder 3"/>
          <p:cNvSpPr>
            <a:spLocks noGrp="1"/>
          </p:cNvSpPr>
          <p:nvPr>
            <p:ph type="sldNum" sz="quarter" idx="5"/>
          </p:nvPr>
        </p:nvSpPr>
        <p:spPr/>
        <p:txBody>
          <a:bodyPr/>
          <a:lstStyle/>
          <a:p>
            <a:fld id="{BFDD6F49-EBB7-4CCF-97A8-E526BB28BB69}" type="slidenum">
              <a:rPr lang="en-US" smtClean="0"/>
              <a:t>27</a:t>
            </a:fld>
            <a:endParaRPr lang="en-US" dirty="0"/>
          </a:p>
        </p:txBody>
      </p:sp>
    </p:spTree>
    <p:extLst>
      <p:ext uri="{BB962C8B-B14F-4D97-AF65-F5344CB8AC3E}">
        <p14:creationId xmlns:p14="http://schemas.microsoft.com/office/powerpoint/2010/main" val="1416466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from Continuing Care to Adult NHS CHC</a:t>
            </a:r>
          </a:p>
        </p:txBody>
      </p:sp>
      <p:sp>
        <p:nvSpPr>
          <p:cNvPr id="4" name="Slide Number Placeholder 3"/>
          <p:cNvSpPr>
            <a:spLocks noGrp="1"/>
          </p:cNvSpPr>
          <p:nvPr>
            <p:ph type="sldNum" sz="quarter" idx="5"/>
          </p:nvPr>
        </p:nvSpPr>
        <p:spPr/>
        <p:txBody>
          <a:bodyPr/>
          <a:lstStyle/>
          <a:p>
            <a:fld id="{BFDD6F49-EBB7-4CCF-97A8-E526BB28BB69}" type="slidenum">
              <a:rPr lang="en-US" smtClean="0"/>
              <a:t>28</a:t>
            </a:fld>
            <a:endParaRPr lang="en-US" dirty="0"/>
          </a:p>
        </p:txBody>
      </p:sp>
    </p:spTree>
    <p:extLst>
      <p:ext uri="{BB962C8B-B14F-4D97-AF65-F5344CB8AC3E}">
        <p14:creationId xmlns:p14="http://schemas.microsoft.com/office/powerpoint/2010/main" val="308666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Transitioning from children’s Continuing Care to adult NHS Continuing Healthcare (CHC) is a significant process requiring careful planning and coordination. Children’s Continuing Care ends at age 18, meaning that young people who may still have substantial care needs must be assessed under a completely different adult framework. To ensure continuity, the process ideally begins at age 14, when the Integrated Care Board (ICB) should be notified that the young person may require adult CHC. Between ages 16 and 17, a formal screening using the adult CHC Checklist should take place, helping determine whether the young person is likely to have a primary health need as an adult. If early assessments suggest eligibility, a provisional decision can be made, with a full adult CHC assessment recommended during the 17th year. This allows time for adult services to participate in planning, ensuring appropriate packages of care are ready by the individual’s 18th birthday. It is crucial that service changes do not occur simply because of the age shift; packages should remain stable until an updated joint health and social care assessment confirms any changes. For those not found eligible for adult CHC, families must be informed of appeal rights, and ICBs may still offer support via discretionary personal health budgets. Effective transition requires strategic oversight, clear communication, a designated key contact for families, and comprehensive planning that centres the young person’s goals, preferred outcomes, and long‑term independence wherever achievable.</a:t>
            </a:r>
          </a:p>
        </p:txBody>
      </p:sp>
      <p:sp>
        <p:nvSpPr>
          <p:cNvPr id="4" name="Slide Number Placeholder 3"/>
          <p:cNvSpPr>
            <a:spLocks noGrp="1"/>
          </p:cNvSpPr>
          <p:nvPr>
            <p:ph type="sldNum" sz="quarter" idx="5"/>
          </p:nvPr>
        </p:nvSpPr>
        <p:spPr/>
        <p:txBody>
          <a:bodyPr/>
          <a:lstStyle/>
          <a:p>
            <a:fld id="{BFDD6F49-EBB7-4CCF-97A8-E526BB28BB69}" type="slidenum">
              <a:rPr lang="en-US" smtClean="0"/>
              <a:t>29</a:t>
            </a:fld>
            <a:endParaRPr lang="en-US" dirty="0"/>
          </a:p>
        </p:txBody>
      </p:sp>
    </p:spTree>
    <p:extLst>
      <p:ext uri="{BB962C8B-B14F-4D97-AF65-F5344CB8AC3E}">
        <p14:creationId xmlns:p14="http://schemas.microsoft.com/office/powerpoint/2010/main" val="643228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Overview of DLA for Children and Transition to PIP</a:t>
            </a:r>
          </a:p>
        </p:txBody>
      </p:sp>
      <p:sp>
        <p:nvSpPr>
          <p:cNvPr id="4" name="Slide Number Placeholder 3"/>
          <p:cNvSpPr>
            <a:spLocks noGrp="1"/>
          </p:cNvSpPr>
          <p:nvPr>
            <p:ph type="sldNum" sz="quarter" idx="5"/>
          </p:nvPr>
        </p:nvSpPr>
        <p:spPr/>
        <p:txBody>
          <a:bodyPr/>
          <a:lstStyle/>
          <a:p>
            <a:fld id="{BFDD6F49-EBB7-4CCF-97A8-E526BB28BB69}" type="slidenum">
              <a:rPr lang="en-US" smtClean="0"/>
              <a:t>30</a:t>
            </a:fld>
            <a:endParaRPr lang="en-US" dirty="0"/>
          </a:p>
        </p:txBody>
      </p:sp>
    </p:spTree>
    <p:extLst>
      <p:ext uri="{BB962C8B-B14F-4D97-AF65-F5344CB8AC3E}">
        <p14:creationId xmlns:p14="http://schemas.microsoft.com/office/powerpoint/2010/main" val="331105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Disability Living Allowance (DLA) provides financial support for children under 16 who require more assistance or supervision than typically expected for their age or who have significant mobility difficulties. The benefit is divided into two components: care and mobility. Care rates range from lower to highest depending on the level and frequency of support required, such as help with daily living tasks, supervision during the day or night, or support for complex medical needs. The mobility component includes lower and higher rates dependent on a child’s ability to walk safely, distance tolerance, and any physical or sensory impairment that impacts movement. Eligibility requires that the child has had difficulties for at least three months and is expected to continue having them for at least six. Parents or carers dedicating at least 35 hours a week to care may also qualify for Carer’s Allowance. At age 16, young people receiving DLA must transition to Personal Independence Payment (PIP), a separate benefit with different assessment criteria focusing on daily living and mobility tasks. Letters inviting application for PIP typically arrive shortly after the young person’s 16th birthday or under special circumstances such as recent hospital discharge. For children nearing the end of life, DLA can be fast‑tracked under special rules, granting the highest care rate and potentially the mobility component without typical waiting periods. Medical confirmation of a prognosis of 12 months or less is needed, although families may request clinician support proactively. This financial support helps families manage the substantial extra costs associated with disability and ensures access to necessary care, equipment, and daily living support.</a:t>
            </a:r>
          </a:p>
        </p:txBody>
      </p:sp>
      <p:sp>
        <p:nvSpPr>
          <p:cNvPr id="4" name="Slide Number Placeholder 3"/>
          <p:cNvSpPr>
            <a:spLocks noGrp="1"/>
          </p:cNvSpPr>
          <p:nvPr>
            <p:ph type="sldNum" sz="quarter" idx="5"/>
          </p:nvPr>
        </p:nvSpPr>
        <p:spPr/>
        <p:txBody>
          <a:bodyPr/>
          <a:lstStyle/>
          <a:p>
            <a:fld id="{BFDD6F49-EBB7-4CCF-97A8-E526BB28BB69}" type="slidenum">
              <a:rPr lang="en-US" smtClean="0"/>
              <a:t>31</a:t>
            </a:fld>
            <a:endParaRPr lang="en-US" dirty="0"/>
          </a:p>
        </p:txBody>
      </p:sp>
    </p:spTree>
    <p:extLst>
      <p:ext uri="{BB962C8B-B14F-4D97-AF65-F5344CB8AC3E}">
        <p14:creationId xmlns:p14="http://schemas.microsoft.com/office/powerpoint/2010/main" val="2251746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16324-A342-6862-04F3-B93B65D8B3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99B24-0995-5DA6-A4F4-A962A2E6D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3FE39-EED1-3CE3-B7C4-3F8CEF8C7AC0}"/>
              </a:ext>
            </a:extLst>
          </p:cNvPr>
          <p:cNvSpPr>
            <a:spLocks noGrp="1"/>
          </p:cNvSpPr>
          <p:nvPr>
            <p:ph type="body" idx="1"/>
          </p:nvPr>
        </p:nvSpPr>
        <p:spPr/>
        <p:txBody>
          <a:bodyPr/>
          <a:lstStyle/>
          <a:p>
            <a:r>
              <a:rPr lang="en-US"/>
              <a:t>
Disability Living Allowance (DLA) provides financial support for children under 16 who require more assistance or supervision than typically expected for their age or who have significant mobility difficulties. The benefit is divided into two components: care and mobility. Care rates range from lower to highest depending on the level and frequency of support required, such as help with daily living tasks, supervision during the day or night, or support for complex medical needs. The mobility component includes lower and higher rates dependent on a child’s ability to walk safely, distance tolerance, and any physical or sensory impairment that impacts movement. Eligibility requires that the child has had difficulties for at least three months and is expected to continue having them for at least six. Parents or carers dedicating at least 35 hours a week to care may also qualify for Carer’s Allowance. At age 16, young people receiving DLA must transition to Personal Independence Payment (PIP), a separate benefit with different assessment criteria focusing on daily living and mobility tasks. Letters inviting application for PIP typically arrive shortly after the young person’s 16th birthday or under special circumstances such as recent hospital discharge. For children nearing the end of life, DLA can be fast‑tracked under special rules, granting the highest care rate and potentially the mobility component without typical waiting periods. Medical confirmation of a prognosis of 12 months or less is needed, although families may request clinician support proactively. This financial support helps families manage the substantial extra costs associated with disability and ensures access to necessary care, equipment, and daily living support.</a:t>
            </a:r>
          </a:p>
        </p:txBody>
      </p:sp>
      <p:sp>
        <p:nvSpPr>
          <p:cNvPr id="4" name="Slide Number Placeholder 3">
            <a:extLst>
              <a:ext uri="{FF2B5EF4-FFF2-40B4-BE49-F238E27FC236}">
                <a16:creationId xmlns:a16="http://schemas.microsoft.com/office/drawing/2014/main" id="{01261330-0818-04F5-833B-EBA8019503EA}"/>
              </a:ext>
            </a:extLst>
          </p:cNvPr>
          <p:cNvSpPr>
            <a:spLocks noGrp="1"/>
          </p:cNvSpPr>
          <p:nvPr>
            <p:ph type="sldNum" sz="quarter" idx="5"/>
          </p:nvPr>
        </p:nvSpPr>
        <p:spPr/>
        <p:txBody>
          <a:bodyPr/>
          <a:lstStyle/>
          <a:p>
            <a:fld id="{BFDD6F49-EBB7-4CCF-97A8-E526BB28BB69}" type="slidenum">
              <a:rPr lang="en-US" smtClean="0"/>
              <a:t>32</a:t>
            </a:fld>
            <a:endParaRPr lang="en-US" dirty="0"/>
          </a:p>
        </p:txBody>
      </p:sp>
    </p:spTree>
    <p:extLst>
      <p:ext uri="{BB962C8B-B14F-4D97-AF65-F5344CB8AC3E}">
        <p14:creationId xmlns:p14="http://schemas.microsoft.com/office/powerpoint/2010/main" val="242543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BEC784-D2A3-4C46-938C-518795FF4ED8}" type="slidenum">
              <a:rPr lang="en-GB" smtClean="0"/>
              <a:t>37</a:t>
            </a:fld>
            <a:endParaRPr lang="en-GB"/>
          </a:p>
        </p:txBody>
      </p:sp>
    </p:spTree>
    <p:extLst>
      <p:ext uri="{BB962C8B-B14F-4D97-AF65-F5344CB8AC3E}">
        <p14:creationId xmlns:p14="http://schemas.microsoft.com/office/powerpoint/2010/main" val="204438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85AA3-5F68-9220-443B-EB25B5D8D3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25B03-5884-44E9-144B-7340F60F3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BDC76-A710-DC29-98B1-DA1ABBDB7B3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39DFF47-9483-C9E0-87D3-E83B33AE9295}"/>
              </a:ext>
            </a:extLst>
          </p:cNvPr>
          <p:cNvSpPr>
            <a:spLocks noGrp="1"/>
          </p:cNvSpPr>
          <p:nvPr>
            <p:ph type="sldNum" sz="quarter" idx="5"/>
          </p:nvPr>
        </p:nvSpPr>
        <p:spPr/>
        <p:txBody>
          <a:bodyPr/>
          <a:lstStyle/>
          <a:p>
            <a:fld id="{0BBEC784-D2A3-4C46-938C-518795FF4ED8}" type="slidenum">
              <a:rPr lang="en-GB" smtClean="0"/>
              <a:t>14</a:t>
            </a:fld>
            <a:endParaRPr lang="en-GB"/>
          </a:p>
        </p:txBody>
      </p:sp>
    </p:spTree>
    <p:extLst>
      <p:ext uri="{BB962C8B-B14F-4D97-AF65-F5344CB8AC3E}">
        <p14:creationId xmlns:p14="http://schemas.microsoft.com/office/powerpoint/2010/main" val="2610009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70050B-D0E8-45CA-B5CD-AA8B867B1ED0}" type="slidenum">
              <a:rPr lang="en-GB" smtClean="0"/>
              <a:t>79</a:t>
            </a:fld>
            <a:endParaRPr lang="en-GB"/>
          </a:p>
        </p:txBody>
      </p:sp>
    </p:spTree>
    <p:extLst>
      <p:ext uri="{BB962C8B-B14F-4D97-AF65-F5344CB8AC3E}">
        <p14:creationId xmlns:p14="http://schemas.microsoft.com/office/powerpoint/2010/main" val="890739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70050B-D0E8-45CA-B5CD-AA8B867B1ED0}" type="slidenum">
              <a:rPr lang="en-GB" smtClean="0"/>
              <a:t>80</a:t>
            </a:fld>
            <a:endParaRPr lang="en-GB"/>
          </a:p>
        </p:txBody>
      </p:sp>
    </p:spTree>
    <p:extLst>
      <p:ext uri="{BB962C8B-B14F-4D97-AF65-F5344CB8AC3E}">
        <p14:creationId xmlns:p14="http://schemas.microsoft.com/office/powerpoint/2010/main" val="1843395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D470050B-D0E8-45CA-B5CD-AA8B867B1ED0}" type="slidenum">
              <a:rPr lang="en-GB" smtClean="0"/>
              <a:t>81</a:t>
            </a:fld>
            <a:endParaRPr lang="en-GB"/>
          </a:p>
        </p:txBody>
      </p:sp>
    </p:spTree>
    <p:extLst>
      <p:ext uri="{BB962C8B-B14F-4D97-AF65-F5344CB8AC3E}">
        <p14:creationId xmlns:p14="http://schemas.microsoft.com/office/powerpoint/2010/main" val="4263614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70050B-D0E8-45CA-B5CD-AA8B867B1ED0}" type="slidenum">
              <a:rPr lang="en-GB" smtClean="0"/>
              <a:t>82</a:t>
            </a:fld>
            <a:endParaRPr lang="en-GB"/>
          </a:p>
        </p:txBody>
      </p:sp>
    </p:spTree>
    <p:extLst>
      <p:ext uri="{BB962C8B-B14F-4D97-AF65-F5344CB8AC3E}">
        <p14:creationId xmlns:p14="http://schemas.microsoft.com/office/powerpoint/2010/main" val="1871221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D470050B-D0E8-45CA-B5CD-AA8B867B1ED0}" type="slidenum">
              <a:rPr lang="en-GB" smtClean="0"/>
              <a:t>83</a:t>
            </a:fld>
            <a:endParaRPr lang="en-GB"/>
          </a:p>
        </p:txBody>
      </p:sp>
    </p:spTree>
    <p:extLst>
      <p:ext uri="{BB962C8B-B14F-4D97-AF65-F5344CB8AC3E}">
        <p14:creationId xmlns:p14="http://schemas.microsoft.com/office/powerpoint/2010/main" val="1898052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D470050B-D0E8-45CA-B5CD-AA8B867B1ED0}" type="slidenum">
              <a:rPr lang="en-GB" smtClean="0"/>
              <a:t>84</a:t>
            </a:fld>
            <a:endParaRPr lang="en-GB"/>
          </a:p>
        </p:txBody>
      </p:sp>
    </p:spTree>
    <p:extLst>
      <p:ext uri="{BB962C8B-B14F-4D97-AF65-F5344CB8AC3E}">
        <p14:creationId xmlns:p14="http://schemas.microsoft.com/office/powerpoint/2010/main" val="286835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D470050B-D0E8-45CA-B5CD-AA8B867B1ED0}" type="slidenum">
              <a:rPr lang="en-GB" smtClean="0"/>
              <a:t>85</a:t>
            </a:fld>
            <a:endParaRPr lang="en-GB"/>
          </a:p>
        </p:txBody>
      </p:sp>
    </p:spTree>
    <p:extLst>
      <p:ext uri="{BB962C8B-B14F-4D97-AF65-F5344CB8AC3E}">
        <p14:creationId xmlns:p14="http://schemas.microsoft.com/office/powerpoint/2010/main" val="3696807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D470050B-D0E8-45CA-B5CD-AA8B867B1ED0}" type="slidenum">
              <a:rPr lang="en-GB" smtClean="0"/>
              <a:t>86</a:t>
            </a:fld>
            <a:endParaRPr lang="en-GB"/>
          </a:p>
        </p:txBody>
      </p:sp>
    </p:spTree>
    <p:extLst>
      <p:ext uri="{BB962C8B-B14F-4D97-AF65-F5344CB8AC3E}">
        <p14:creationId xmlns:p14="http://schemas.microsoft.com/office/powerpoint/2010/main" val="924596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D470050B-D0E8-45CA-B5CD-AA8B867B1ED0}" type="slidenum">
              <a:rPr lang="en-GB" smtClean="0"/>
              <a:t>87</a:t>
            </a:fld>
            <a:endParaRPr lang="en-GB"/>
          </a:p>
        </p:txBody>
      </p:sp>
    </p:spTree>
    <p:extLst>
      <p:ext uri="{BB962C8B-B14F-4D97-AF65-F5344CB8AC3E}">
        <p14:creationId xmlns:p14="http://schemas.microsoft.com/office/powerpoint/2010/main" val="4152746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D470050B-D0E8-45CA-B5CD-AA8B867B1ED0}" type="slidenum">
              <a:rPr lang="en-GB" smtClean="0"/>
              <a:t>88</a:t>
            </a:fld>
            <a:endParaRPr lang="en-GB"/>
          </a:p>
        </p:txBody>
      </p:sp>
    </p:spTree>
    <p:extLst>
      <p:ext uri="{BB962C8B-B14F-4D97-AF65-F5344CB8AC3E}">
        <p14:creationId xmlns:p14="http://schemas.microsoft.com/office/powerpoint/2010/main" val="1850586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4F685-3736-4122-D648-0D01C8DEB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3D2CD-26D4-7ECB-7AF8-095A9345F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40C98-FC4B-3201-BD77-546E31BD00A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101376-F843-23B8-5CB8-CD5408A29FFB}"/>
              </a:ext>
            </a:extLst>
          </p:cNvPr>
          <p:cNvSpPr>
            <a:spLocks noGrp="1"/>
          </p:cNvSpPr>
          <p:nvPr>
            <p:ph type="sldNum" sz="quarter" idx="5"/>
          </p:nvPr>
        </p:nvSpPr>
        <p:spPr/>
        <p:txBody>
          <a:bodyPr/>
          <a:lstStyle/>
          <a:p>
            <a:fld id="{0BBEC784-D2A3-4C46-938C-518795FF4ED8}" type="slidenum">
              <a:rPr lang="en-GB" smtClean="0"/>
              <a:t>15</a:t>
            </a:fld>
            <a:endParaRPr lang="en-GB"/>
          </a:p>
        </p:txBody>
      </p:sp>
    </p:spTree>
    <p:extLst>
      <p:ext uri="{BB962C8B-B14F-4D97-AF65-F5344CB8AC3E}">
        <p14:creationId xmlns:p14="http://schemas.microsoft.com/office/powerpoint/2010/main" val="3173953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70050B-D0E8-45CA-B5CD-AA8B867B1ED0}" type="slidenum">
              <a:rPr lang="en-GB" smtClean="0"/>
              <a:t>89</a:t>
            </a:fld>
            <a:endParaRPr lang="en-GB"/>
          </a:p>
        </p:txBody>
      </p:sp>
    </p:spTree>
    <p:extLst>
      <p:ext uri="{BB962C8B-B14F-4D97-AF65-F5344CB8AC3E}">
        <p14:creationId xmlns:p14="http://schemas.microsoft.com/office/powerpoint/2010/main" val="3152440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D470050B-D0E8-45CA-B5CD-AA8B867B1ED0}" type="slidenum">
              <a:rPr lang="en-GB" smtClean="0"/>
              <a:t>90</a:t>
            </a:fld>
            <a:endParaRPr lang="en-GB"/>
          </a:p>
        </p:txBody>
      </p:sp>
    </p:spTree>
    <p:extLst>
      <p:ext uri="{BB962C8B-B14F-4D97-AF65-F5344CB8AC3E}">
        <p14:creationId xmlns:p14="http://schemas.microsoft.com/office/powerpoint/2010/main" val="3032295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D470050B-D0E8-45CA-B5CD-AA8B867B1ED0}" type="slidenum">
              <a:rPr lang="en-GB" smtClean="0"/>
              <a:t>91</a:t>
            </a:fld>
            <a:endParaRPr lang="en-GB"/>
          </a:p>
        </p:txBody>
      </p:sp>
    </p:spTree>
    <p:extLst>
      <p:ext uri="{BB962C8B-B14F-4D97-AF65-F5344CB8AC3E}">
        <p14:creationId xmlns:p14="http://schemas.microsoft.com/office/powerpoint/2010/main" val="271496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BEC784-D2A3-4C46-938C-518795FF4ED8}" type="slidenum">
              <a:rPr lang="en-GB" smtClean="0"/>
              <a:t>92</a:t>
            </a:fld>
            <a:endParaRPr lang="en-GB"/>
          </a:p>
        </p:txBody>
      </p:sp>
    </p:spTree>
    <p:extLst>
      <p:ext uri="{BB962C8B-B14F-4D97-AF65-F5344CB8AC3E}">
        <p14:creationId xmlns:p14="http://schemas.microsoft.com/office/powerpoint/2010/main" val="316902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AAC00-A9C1-1CCB-5227-0D29F6284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18D8E-58F4-1535-A643-C7BC5628B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D245A-08C2-A4FE-EED7-14D6B767106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DAEBB00-000E-215C-A9C6-89391889640B}"/>
              </a:ext>
            </a:extLst>
          </p:cNvPr>
          <p:cNvSpPr>
            <a:spLocks noGrp="1"/>
          </p:cNvSpPr>
          <p:nvPr>
            <p:ph type="sldNum" sz="quarter" idx="5"/>
          </p:nvPr>
        </p:nvSpPr>
        <p:spPr/>
        <p:txBody>
          <a:bodyPr/>
          <a:lstStyle/>
          <a:p>
            <a:fld id="{0BBEC784-D2A3-4C46-938C-518795FF4ED8}" type="slidenum">
              <a:rPr lang="en-GB" smtClean="0"/>
              <a:t>16</a:t>
            </a:fld>
            <a:endParaRPr lang="en-GB"/>
          </a:p>
        </p:txBody>
      </p:sp>
    </p:spTree>
    <p:extLst>
      <p:ext uri="{BB962C8B-B14F-4D97-AF65-F5344CB8AC3E}">
        <p14:creationId xmlns:p14="http://schemas.microsoft.com/office/powerpoint/2010/main" val="367981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Education, Health and Care Plans (EHCPs) are legally binding documents designed for children and young people aged 0 to 25 with significant special educational needs requiring support beyond what educational settings typically provide. These plans capture a detailed and holistic picture of a young person’s needs, outlining educational, health, and social care requirements in a coordinated manner. An EHCP must include the child's or young person’s aspirations and interests, ensuring their voice is central to all decision‑making processes. It should describe specific assessed needs across domains such as learning, communication, mobility, and health conditions, accompanied by the provision needed to address each of these needs. High‑quality EHCPs avoid vague language and instead offer precise, measurable, and outcome‑driven targets so that progress can be monitored effectively. The plan's legal status means local authorities must provide all support listed within it, giving families a statutory mechanism to ensure provision is delivered consistently. EHCPs also play a vital role in determining educational placement, enabling families to express preference for a school or specialist setting that can meet the identified needs. When drafted properly, EHCPs ensure that support is tailored and coordinated, reducing fragmentation across agencies such as social services, educational providers, and healthcare professionals. Because children’s needs may change over time, it is crucial that EHCPs are reviewed at least annually through a detailed process that evaluates progress, updates outcomes, and revises required provision. These reviews should go beyond a superficial checklist; they should involve meaningful contributions from all relevant professionals and ensure the plan remains up to date and actionable. A well‑crafted EHCP not only supports a child academically but enables wider development including independence, communication, health stability, and social participation, laying the groundwork for successful transitions into adulthood.</a:t>
            </a:r>
          </a:p>
        </p:txBody>
      </p:sp>
      <p:sp>
        <p:nvSpPr>
          <p:cNvPr id="4" name="Slide Number Placeholder 3"/>
          <p:cNvSpPr>
            <a:spLocks noGrp="1"/>
          </p:cNvSpPr>
          <p:nvPr>
            <p:ph type="sldNum" sz="quarter" idx="5"/>
          </p:nvPr>
        </p:nvSpPr>
        <p:spPr/>
        <p:txBody>
          <a:bodyPr/>
          <a:lstStyle/>
          <a:p>
            <a:fld id="{BFDD6F49-EBB7-4CCF-97A8-E526BB28BB69}" type="slidenum">
              <a:rPr lang="en-US" smtClean="0"/>
              <a:t>19</a:t>
            </a:fld>
            <a:endParaRPr lang="en-US" dirty="0"/>
          </a:p>
        </p:txBody>
      </p:sp>
    </p:spTree>
    <p:extLst>
      <p:ext uri="{BB962C8B-B14F-4D97-AF65-F5344CB8AC3E}">
        <p14:creationId xmlns:p14="http://schemas.microsoft.com/office/powerpoint/2010/main" val="98099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Annual reviews are a fundamental component of maintaining an effective and legally compliant Education, Health and Care Plan (EHCP). These reviews ensure that the document accurately reflects the evolving needs of a child or young person, as well as any changes in their circumstances, environment, or required levels of support. Ideally, review meetings should be comprehensive and collaborative, involving families, educational staff, healthcare professionals, and social care representatives where appropriate. A common issue observed in practice is the reduction of annual reviews to checkbox exercises, which undermines their purpose and leads to outdated or incomplete plans that fail to address real needs. Effective reviews consider new assessments, emerging diagnoses, or changes in behaviour, mobility, communication abilities, or general health. Reviews should also evaluate whether current interventions are achieving the intended outcomes and whether new strategies or additional services are required. Families should be encouraged to share concerns, successes, and insights, as their lived experience offers critical detail often absent from formal assessments. The Special Educational Needs and Disability (SEND) Code of Practice provides further structure and emphasises the necessity for specificity, calling for clearly stated provision that is quantifiable in terms of time, staffing, and intervention method. When done well, annual reviews prevent drift, strengthen accountability, and ensure the plan remains a powerful tool for advocacy and support. Thorough updates not only benefit the individual child but reduce longer‑term service strain by proactively addressing needs before they escalate, helping maintain continuity and improving overall life outcomes.</a:t>
            </a:r>
          </a:p>
        </p:txBody>
      </p:sp>
      <p:sp>
        <p:nvSpPr>
          <p:cNvPr id="4" name="Slide Number Placeholder 3"/>
          <p:cNvSpPr>
            <a:spLocks noGrp="1"/>
          </p:cNvSpPr>
          <p:nvPr>
            <p:ph type="sldNum" sz="quarter" idx="5"/>
          </p:nvPr>
        </p:nvSpPr>
        <p:spPr/>
        <p:txBody>
          <a:bodyPr/>
          <a:lstStyle/>
          <a:p>
            <a:fld id="{BFDD6F49-EBB7-4CCF-97A8-E526BB28BB69}" type="slidenum">
              <a:rPr lang="en-US" smtClean="0"/>
              <a:t>20</a:t>
            </a:fld>
            <a:endParaRPr lang="en-US" dirty="0"/>
          </a:p>
        </p:txBody>
      </p:sp>
    </p:spTree>
    <p:extLst>
      <p:ext uri="{BB962C8B-B14F-4D97-AF65-F5344CB8AC3E}">
        <p14:creationId xmlns:p14="http://schemas.microsoft.com/office/powerpoint/2010/main" val="322759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Transition Planning from Year 9</a:t>
            </a:r>
          </a:p>
        </p:txBody>
      </p:sp>
      <p:sp>
        <p:nvSpPr>
          <p:cNvPr id="4" name="Slide Number Placeholder 3"/>
          <p:cNvSpPr>
            <a:spLocks noGrp="1"/>
          </p:cNvSpPr>
          <p:nvPr>
            <p:ph type="sldNum" sz="quarter" idx="5"/>
          </p:nvPr>
        </p:nvSpPr>
        <p:spPr/>
        <p:txBody>
          <a:bodyPr/>
          <a:lstStyle/>
          <a:p>
            <a:fld id="{BFDD6F49-EBB7-4CCF-97A8-E526BB28BB69}" type="slidenum">
              <a:rPr lang="en-US" smtClean="0"/>
              <a:t>21</a:t>
            </a:fld>
            <a:endParaRPr lang="en-US" dirty="0"/>
          </a:p>
        </p:txBody>
      </p:sp>
    </p:spTree>
    <p:extLst>
      <p:ext uri="{BB962C8B-B14F-4D97-AF65-F5344CB8AC3E}">
        <p14:creationId xmlns:p14="http://schemas.microsoft.com/office/powerpoint/2010/main" val="1481373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Transition planning is a legally mandated process that begins in Year 9, typically when a young person is between 13 and 14 years old, and it plays a pivotal role in preparing them for adulthood. The aim is to ensure that as children move toward post‑school life, they have a robust and achievable plan covering education, employment, health, independent living, and community participation. Early transition planning allows sufficient time for multidisciplinary teams—including education providers, health professionals, social workers, and specialist services—to work collaboratively, aligning their input to ensure that aspirations are grounded in realistic pathways supported by the right interventions. One persistent issue is that transition planning often starts far too late, in some cases not until the young person is nearly 18, severely limiting the effectiveness of the process and leading to poorly coordinated services, lost opportunities, and increased stress for families. Early planning ensures that assessments can be completed, appropriate training or life‑skills </a:t>
            </a:r>
            <a:r>
              <a:rPr lang="en-US" dirty="0" err="1"/>
              <a:t>programmes</a:t>
            </a:r>
            <a:r>
              <a:rPr lang="en-US" dirty="0"/>
              <a:t> can be put in place, and support networks can be strengthened ahead of key life changes. The transition plan must also be reviewed regularly and clearly specify responsibilities, timelines, and expected outcomes, ensuring the young person remains at the </a:t>
            </a:r>
            <a:r>
              <a:rPr lang="en-US" dirty="0" err="1"/>
              <a:t>centre</a:t>
            </a:r>
            <a:r>
              <a:rPr lang="en-US" dirty="0"/>
              <a:t> of decisions. Effective transition planning also requires consistent communication and monitoring, preventing drift and ensuring accountability when professionals are inconsistently involved or frequently change roles. Overall, timely and detailed transition planning provides a strong foundation for a smoother shift into adulthood, empowering young people with the structure and confidence they need to navigate future challenges.</a:t>
            </a:r>
          </a:p>
        </p:txBody>
      </p:sp>
      <p:sp>
        <p:nvSpPr>
          <p:cNvPr id="4" name="Slide Number Placeholder 3"/>
          <p:cNvSpPr>
            <a:spLocks noGrp="1"/>
          </p:cNvSpPr>
          <p:nvPr>
            <p:ph type="sldNum" sz="quarter" idx="5"/>
          </p:nvPr>
        </p:nvSpPr>
        <p:spPr/>
        <p:txBody>
          <a:bodyPr/>
          <a:lstStyle/>
          <a:p>
            <a:fld id="{BFDD6F49-EBB7-4CCF-97A8-E526BB28BB69}" type="slidenum">
              <a:rPr lang="en-US" smtClean="0"/>
              <a:t>22</a:t>
            </a:fld>
            <a:endParaRPr lang="en-US" dirty="0"/>
          </a:p>
        </p:txBody>
      </p:sp>
    </p:spTree>
    <p:extLst>
      <p:ext uri="{BB962C8B-B14F-4D97-AF65-F5344CB8AC3E}">
        <p14:creationId xmlns:p14="http://schemas.microsoft.com/office/powerpoint/2010/main" val="529149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Purpose and Criteria for Continuing Care Packages</a:t>
            </a:r>
          </a:p>
        </p:txBody>
      </p:sp>
      <p:sp>
        <p:nvSpPr>
          <p:cNvPr id="4" name="Slide Number Placeholder 3"/>
          <p:cNvSpPr>
            <a:spLocks noGrp="1"/>
          </p:cNvSpPr>
          <p:nvPr>
            <p:ph type="sldNum" sz="quarter" idx="5"/>
          </p:nvPr>
        </p:nvSpPr>
        <p:spPr/>
        <p:txBody>
          <a:bodyPr/>
          <a:lstStyle/>
          <a:p>
            <a:fld id="{BFDD6F49-EBB7-4CCF-97A8-E526BB28BB69}" type="slidenum">
              <a:rPr lang="en-US" smtClean="0"/>
              <a:t>23</a:t>
            </a:fld>
            <a:endParaRPr lang="en-US" dirty="0"/>
          </a:p>
        </p:txBody>
      </p:sp>
    </p:spTree>
    <p:extLst>
      <p:ext uri="{BB962C8B-B14F-4D97-AF65-F5344CB8AC3E}">
        <p14:creationId xmlns:p14="http://schemas.microsoft.com/office/powerpoint/2010/main" val="86713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918971" y="828717"/>
            <a:ext cx="10287000" cy="1399032"/>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918971" y="2441448"/>
            <a:ext cx="10287000" cy="6803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918971" y="9520306"/>
            <a:ext cx="4208108" cy="547688"/>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6173780" y="9520306"/>
            <a:ext cx="4388381" cy="547688"/>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0562161" y="9520306"/>
            <a:ext cx="643811" cy="547688"/>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137599" y="0"/>
            <a:ext cx="6150401" cy="10287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11A678A9-441B-21DA-8AA8-66BD33D80407}"/>
              </a:ext>
            </a:extLst>
          </p:cNvPr>
          <p:cNvCxnSpPr>
            <a:cxnSpLocks/>
          </p:cNvCxnSpPr>
          <p:nvPr/>
        </p:nvCxnSpPr>
        <p:spPr>
          <a:xfrm>
            <a:off x="12123161" y="0"/>
            <a:ext cx="0" cy="10287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480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Section Header">
    <p:bg>
      <p:bgRef idx="1001">
        <a:schemeClr val="bg2"/>
      </p:bgRef>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309359E1-DCAB-6CB5-49DB-E3E715B038D7}"/>
              </a:ext>
            </a:extLst>
          </p:cNvPr>
          <p:cNvSpPr/>
          <p:nvPr/>
        </p:nvSpPr>
        <p:spPr>
          <a:xfrm>
            <a:off x="1593850" y="1742118"/>
            <a:ext cx="15331679" cy="724761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137138" tIns="68550" rIns="137138" bIns="68550" anchor="ctr" anchorCtr="0">
            <a:noAutofit/>
          </a:bodyPr>
          <a:lstStyle/>
          <a:p>
            <a:pPr marL="0" marR="0" lvl="0" indent="0" algn="ctr" rtl="0">
              <a:spcBef>
                <a:spcPts val="0"/>
              </a:spcBef>
              <a:spcAft>
                <a:spcPts val="0"/>
              </a:spcAft>
              <a:buNone/>
            </a:pPr>
            <a:endParaRPr lang="en-US" sz="2700" b="0" i="0" u="none" strike="noStrike" cap="none" noProof="0" dirty="0">
              <a:solidFill>
                <a:schemeClr val="lt1"/>
              </a:solidFill>
              <a:latin typeface="Karla"/>
              <a:ea typeface="Karla"/>
              <a:cs typeface="Karla"/>
              <a:sym typeface="Karla"/>
            </a:endParaRPr>
          </a:p>
        </p:txBody>
      </p:sp>
      <p:sp>
        <p:nvSpPr>
          <p:cNvPr id="7" name="Shape 1">
            <a:extLst>
              <a:ext uri="{FF2B5EF4-FFF2-40B4-BE49-F238E27FC236}">
                <a16:creationId xmlns:a16="http://schemas.microsoft.com/office/drawing/2014/main" id="{D92930F3-3A63-5E7D-B558-798DFD2A08F5}"/>
              </a:ext>
            </a:extLst>
          </p:cNvPr>
          <p:cNvSpPr/>
          <p:nvPr/>
        </p:nvSpPr>
        <p:spPr>
          <a:xfrm>
            <a:off x="1287557" y="1200151"/>
            <a:ext cx="15331679" cy="7429502"/>
          </a:xfrm>
          <a:prstGeom prst="rect">
            <a:avLst/>
          </a:prstGeom>
          <a:solidFill>
            <a:schemeClr val="tx1"/>
          </a:solidFill>
          <a:ln w="25400" cap="flat" cmpd="sng">
            <a:solidFill>
              <a:schemeClr val="dk1"/>
            </a:solidFill>
            <a:prstDash val="solid"/>
            <a:miter lim="800000"/>
            <a:headEnd type="none" w="sm" len="sm"/>
            <a:tailEnd type="none" w="sm" len="sm"/>
          </a:ln>
        </p:spPr>
        <p:txBody>
          <a:bodyPr spcFirstLastPara="1" wrap="square" lIns="137138" tIns="68550" rIns="137138" bIns="68550" anchor="ctr" anchorCtr="0">
            <a:noAutofit/>
          </a:bodyPr>
          <a:lstStyle/>
          <a:p>
            <a:pPr marL="0" marR="0" lvl="0" indent="0" algn="ctr" rtl="0">
              <a:spcBef>
                <a:spcPts val="0"/>
              </a:spcBef>
              <a:spcAft>
                <a:spcPts val="0"/>
              </a:spcAft>
              <a:buNone/>
            </a:pPr>
            <a:endParaRPr lang="en-US" sz="27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2283020" y="1923488"/>
            <a:ext cx="13340751" cy="5982825"/>
          </a:xfrm>
        </p:spPr>
        <p:txBody>
          <a:bodyPr vert="horz" lIns="91440" tIns="45720" rIns="91440" bIns="45720" rtlCol="0" anchor="ctr">
            <a:normAutofit/>
          </a:bodyPr>
          <a:lstStyle>
            <a:lvl1pPr algn="ctr">
              <a:defRPr lang="en-US" sz="8100" dirty="0">
                <a:solidFill>
                  <a:schemeClr val="bg1"/>
                </a:solidFill>
              </a:defRPr>
            </a:lvl1pPr>
          </a:lstStyle>
          <a:p>
            <a:pPr lvl="0"/>
            <a:r>
              <a:rPr lang="en-US" dirty="0"/>
              <a:t>Section header</a:t>
            </a:r>
          </a:p>
        </p:txBody>
      </p:sp>
      <p:sp>
        <p:nvSpPr>
          <p:cNvPr id="12" name="Footer Placeholder 4">
            <a:extLst>
              <a:ext uri="{FF2B5EF4-FFF2-40B4-BE49-F238E27FC236}">
                <a16:creationId xmlns:a16="http://schemas.microsoft.com/office/drawing/2014/main" id="{99B0FCAC-1DD5-03B7-6568-464B93F97E04}"/>
              </a:ext>
            </a:extLst>
          </p:cNvPr>
          <p:cNvSpPr>
            <a:spLocks noGrp="1"/>
          </p:cNvSpPr>
          <p:nvPr>
            <p:ph type="ftr" sz="quarter" idx="3"/>
          </p:nvPr>
        </p:nvSpPr>
        <p:spPr>
          <a:xfrm>
            <a:off x="918971" y="9616440"/>
            <a:ext cx="4208108" cy="447180"/>
          </a:xfrm>
          <a:prstGeom prst="rect">
            <a:avLst/>
          </a:prstGeom>
        </p:spPr>
        <p:txBody>
          <a:bodyPr anchor="b"/>
          <a:lstStyle>
            <a:lvl1pPr>
              <a:defRPr sz="1800"/>
            </a:lvl1pPr>
          </a:lstStyle>
          <a:p>
            <a:endParaRPr lang="en-US"/>
          </a:p>
        </p:txBody>
      </p:sp>
      <p:sp>
        <p:nvSpPr>
          <p:cNvPr id="11" name="Date Placeholder 3">
            <a:extLst>
              <a:ext uri="{FF2B5EF4-FFF2-40B4-BE49-F238E27FC236}">
                <a16:creationId xmlns:a16="http://schemas.microsoft.com/office/drawing/2014/main" id="{410DA06E-F976-C917-8034-10D5651419EA}"/>
              </a:ext>
            </a:extLst>
          </p:cNvPr>
          <p:cNvSpPr>
            <a:spLocks noGrp="1"/>
          </p:cNvSpPr>
          <p:nvPr>
            <p:ph type="dt" sz="half" idx="2"/>
          </p:nvPr>
        </p:nvSpPr>
        <p:spPr>
          <a:xfrm>
            <a:off x="13340894" y="9616440"/>
            <a:ext cx="3303966" cy="447180"/>
          </a:xfrm>
          <a:prstGeom prst="rect">
            <a:avLst/>
          </a:prstGeom>
        </p:spPr>
        <p:txBody>
          <a:bodyPr anchor="b"/>
          <a:lstStyle>
            <a:lvl1pPr>
              <a:defRPr sz="1800"/>
            </a:lvl1pPr>
          </a:lstStyle>
          <a:p>
            <a:endParaRPr lang="en-US"/>
          </a:p>
        </p:txBody>
      </p:sp>
      <p:sp>
        <p:nvSpPr>
          <p:cNvPr id="13" name="Slide Number Placeholder 5">
            <a:extLst>
              <a:ext uri="{FF2B5EF4-FFF2-40B4-BE49-F238E27FC236}">
                <a16:creationId xmlns:a16="http://schemas.microsoft.com/office/drawing/2014/main" id="{7B2B0EFD-25F7-7463-7D6B-AD6B0A8B0FF2}"/>
              </a:ext>
            </a:extLst>
          </p:cNvPr>
          <p:cNvSpPr>
            <a:spLocks noGrp="1"/>
          </p:cNvSpPr>
          <p:nvPr>
            <p:ph type="sldNum" sz="quarter" idx="4"/>
          </p:nvPr>
        </p:nvSpPr>
        <p:spPr>
          <a:xfrm>
            <a:off x="16720645" y="9616440"/>
            <a:ext cx="643811" cy="447180"/>
          </a:xfrm>
          <a:prstGeom prst="rect">
            <a:avLst/>
          </a:prstGeom>
        </p:spPr>
        <p:txBody>
          <a:bodyPr anchor="b"/>
          <a:lstStyle>
            <a:lvl1pPr>
              <a:defRPr sz="18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354152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Section Header">
    <p:bg>
      <p:bgRef idx="1001">
        <a:schemeClr val="bg2"/>
      </p:bgRef>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309359E1-DCAB-6CB5-49DB-E3E715B038D7}"/>
              </a:ext>
            </a:extLst>
          </p:cNvPr>
          <p:cNvSpPr/>
          <p:nvPr/>
        </p:nvSpPr>
        <p:spPr>
          <a:xfrm>
            <a:off x="1593850" y="1742118"/>
            <a:ext cx="15331679" cy="724761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137138" tIns="68550" rIns="137138" bIns="68550" anchor="ctr" anchorCtr="0">
            <a:noAutofit/>
          </a:bodyPr>
          <a:lstStyle/>
          <a:p>
            <a:pPr marL="0" marR="0" lvl="0" indent="0" algn="ctr" rtl="0">
              <a:spcBef>
                <a:spcPts val="0"/>
              </a:spcBef>
              <a:spcAft>
                <a:spcPts val="0"/>
              </a:spcAft>
              <a:buNone/>
            </a:pPr>
            <a:endParaRPr lang="en-US" sz="2700" b="0" i="0" u="none" strike="noStrike" cap="none" noProof="0" dirty="0">
              <a:solidFill>
                <a:schemeClr val="lt1"/>
              </a:solidFill>
              <a:latin typeface="Karla"/>
              <a:ea typeface="Karla"/>
              <a:cs typeface="Karla"/>
              <a:sym typeface="Karla"/>
            </a:endParaRPr>
          </a:p>
        </p:txBody>
      </p:sp>
      <p:sp>
        <p:nvSpPr>
          <p:cNvPr id="7" name="Shape 1">
            <a:extLst>
              <a:ext uri="{FF2B5EF4-FFF2-40B4-BE49-F238E27FC236}">
                <a16:creationId xmlns:a16="http://schemas.microsoft.com/office/drawing/2014/main" id="{D92930F3-3A63-5E7D-B558-798DFD2A08F5}"/>
              </a:ext>
            </a:extLst>
          </p:cNvPr>
          <p:cNvSpPr/>
          <p:nvPr/>
        </p:nvSpPr>
        <p:spPr>
          <a:xfrm>
            <a:off x="1287557" y="1200151"/>
            <a:ext cx="15331679" cy="7429502"/>
          </a:xfrm>
          <a:prstGeom prst="rect">
            <a:avLst/>
          </a:prstGeom>
          <a:solidFill>
            <a:schemeClr val="tx1"/>
          </a:solidFill>
          <a:ln w="25400" cap="flat" cmpd="sng">
            <a:solidFill>
              <a:schemeClr val="dk1"/>
            </a:solidFill>
            <a:prstDash val="solid"/>
            <a:miter lim="800000"/>
            <a:headEnd type="none" w="sm" len="sm"/>
            <a:tailEnd type="none" w="sm" len="sm"/>
          </a:ln>
        </p:spPr>
        <p:txBody>
          <a:bodyPr spcFirstLastPara="1" wrap="square" lIns="137138" tIns="68550" rIns="137138" bIns="68550" anchor="ctr" anchorCtr="0">
            <a:noAutofit/>
          </a:bodyPr>
          <a:lstStyle/>
          <a:p>
            <a:pPr marL="0" marR="0" lvl="0" indent="0" algn="ctr" rtl="0">
              <a:spcBef>
                <a:spcPts val="0"/>
              </a:spcBef>
              <a:spcAft>
                <a:spcPts val="0"/>
              </a:spcAft>
              <a:buNone/>
            </a:pPr>
            <a:endParaRPr lang="en-US" sz="27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2283020" y="1923488"/>
            <a:ext cx="13340751" cy="5982825"/>
          </a:xfrm>
        </p:spPr>
        <p:txBody>
          <a:bodyPr vert="horz" lIns="91440" tIns="45720" rIns="91440" bIns="45720" rtlCol="0" anchor="ctr">
            <a:normAutofit/>
          </a:bodyPr>
          <a:lstStyle>
            <a:lvl1pPr algn="ctr">
              <a:defRPr lang="en-US" sz="8100" dirty="0">
                <a:solidFill>
                  <a:schemeClr val="bg1"/>
                </a:solidFill>
              </a:defRPr>
            </a:lvl1pPr>
          </a:lstStyle>
          <a:p>
            <a:pPr lvl="0"/>
            <a:r>
              <a:rPr lang="en-US" dirty="0"/>
              <a:t>Section header</a:t>
            </a:r>
          </a:p>
        </p:txBody>
      </p:sp>
      <p:sp>
        <p:nvSpPr>
          <p:cNvPr id="12" name="Footer Placeholder 4">
            <a:extLst>
              <a:ext uri="{FF2B5EF4-FFF2-40B4-BE49-F238E27FC236}">
                <a16:creationId xmlns:a16="http://schemas.microsoft.com/office/drawing/2014/main" id="{99B0FCAC-1DD5-03B7-6568-464B93F97E04}"/>
              </a:ext>
            </a:extLst>
          </p:cNvPr>
          <p:cNvSpPr>
            <a:spLocks noGrp="1"/>
          </p:cNvSpPr>
          <p:nvPr>
            <p:ph type="ftr" sz="quarter" idx="3"/>
          </p:nvPr>
        </p:nvSpPr>
        <p:spPr>
          <a:xfrm>
            <a:off x="918971" y="9616440"/>
            <a:ext cx="4208108" cy="447180"/>
          </a:xfrm>
          <a:prstGeom prst="rect">
            <a:avLst/>
          </a:prstGeom>
        </p:spPr>
        <p:txBody>
          <a:bodyPr anchor="b"/>
          <a:lstStyle>
            <a:lvl1pPr>
              <a:defRPr sz="1800"/>
            </a:lvl1pPr>
          </a:lstStyle>
          <a:p>
            <a:endParaRPr lang="en-US"/>
          </a:p>
        </p:txBody>
      </p:sp>
      <p:sp>
        <p:nvSpPr>
          <p:cNvPr id="11" name="Date Placeholder 3">
            <a:extLst>
              <a:ext uri="{FF2B5EF4-FFF2-40B4-BE49-F238E27FC236}">
                <a16:creationId xmlns:a16="http://schemas.microsoft.com/office/drawing/2014/main" id="{410DA06E-F976-C917-8034-10D5651419EA}"/>
              </a:ext>
            </a:extLst>
          </p:cNvPr>
          <p:cNvSpPr>
            <a:spLocks noGrp="1"/>
          </p:cNvSpPr>
          <p:nvPr>
            <p:ph type="dt" sz="half" idx="2"/>
          </p:nvPr>
        </p:nvSpPr>
        <p:spPr>
          <a:xfrm>
            <a:off x="13340894" y="9616440"/>
            <a:ext cx="3303966" cy="447180"/>
          </a:xfrm>
          <a:prstGeom prst="rect">
            <a:avLst/>
          </a:prstGeom>
        </p:spPr>
        <p:txBody>
          <a:bodyPr anchor="b"/>
          <a:lstStyle>
            <a:lvl1pPr>
              <a:defRPr sz="1800"/>
            </a:lvl1pPr>
          </a:lstStyle>
          <a:p>
            <a:endParaRPr lang="en-US"/>
          </a:p>
        </p:txBody>
      </p:sp>
      <p:sp>
        <p:nvSpPr>
          <p:cNvPr id="13" name="Slide Number Placeholder 5">
            <a:extLst>
              <a:ext uri="{FF2B5EF4-FFF2-40B4-BE49-F238E27FC236}">
                <a16:creationId xmlns:a16="http://schemas.microsoft.com/office/drawing/2014/main" id="{7B2B0EFD-25F7-7463-7D6B-AD6B0A8B0FF2}"/>
              </a:ext>
            </a:extLst>
          </p:cNvPr>
          <p:cNvSpPr>
            <a:spLocks noGrp="1"/>
          </p:cNvSpPr>
          <p:nvPr>
            <p:ph type="sldNum" sz="quarter" idx="4"/>
          </p:nvPr>
        </p:nvSpPr>
        <p:spPr>
          <a:xfrm>
            <a:off x="16720645" y="9616440"/>
            <a:ext cx="643811" cy="447180"/>
          </a:xfrm>
          <a:prstGeom prst="rect">
            <a:avLst/>
          </a:prstGeom>
        </p:spPr>
        <p:txBody>
          <a:bodyPr anchor="b"/>
          <a:lstStyle>
            <a:lvl1pPr>
              <a:defRPr sz="18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2238583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Section Header">
    <p:bg>
      <p:bgRef idx="1001">
        <a:schemeClr val="bg2"/>
      </p:bgRef>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309359E1-DCAB-6CB5-49DB-E3E715B038D7}"/>
              </a:ext>
            </a:extLst>
          </p:cNvPr>
          <p:cNvSpPr/>
          <p:nvPr/>
        </p:nvSpPr>
        <p:spPr>
          <a:xfrm>
            <a:off x="1593850" y="1742118"/>
            <a:ext cx="15331679" cy="724761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137138" tIns="68550" rIns="137138" bIns="68550" anchor="ctr" anchorCtr="0">
            <a:noAutofit/>
          </a:bodyPr>
          <a:lstStyle/>
          <a:p>
            <a:pPr marL="0" marR="0" lvl="0" indent="0" algn="ctr" rtl="0">
              <a:spcBef>
                <a:spcPts val="0"/>
              </a:spcBef>
              <a:spcAft>
                <a:spcPts val="0"/>
              </a:spcAft>
              <a:buNone/>
            </a:pPr>
            <a:endParaRPr lang="en-US" sz="2700" b="0" i="0" u="none" strike="noStrike" cap="none" noProof="0" dirty="0">
              <a:solidFill>
                <a:schemeClr val="lt1"/>
              </a:solidFill>
              <a:latin typeface="Karla"/>
              <a:ea typeface="Karla"/>
              <a:cs typeface="Karla"/>
              <a:sym typeface="Karla"/>
            </a:endParaRPr>
          </a:p>
        </p:txBody>
      </p:sp>
      <p:sp>
        <p:nvSpPr>
          <p:cNvPr id="7" name="Shape 1">
            <a:extLst>
              <a:ext uri="{FF2B5EF4-FFF2-40B4-BE49-F238E27FC236}">
                <a16:creationId xmlns:a16="http://schemas.microsoft.com/office/drawing/2014/main" id="{D92930F3-3A63-5E7D-B558-798DFD2A08F5}"/>
              </a:ext>
            </a:extLst>
          </p:cNvPr>
          <p:cNvSpPr/>
          <p:nvPr/>
        </p:nvSpPr>
        <p:spPr>
          <a:xfrm>
            <a:off x="1287557" y="1200151"/>
            <a:ext cx="15331679" cy="7429502"/>
          </a:xfrm>
          <a:prstGeom prst="rect">
            <a:avLst/>
          </a:prstGeom>
          <a:solidFill>
            <a:schemeClr val="tx1"/>
          </a:solidFill>
          <a:ln w="25400" cap="flat" cmpd="sng">
            <a:solidFill>
              <a:schemeClr val="dk1"/>
            </a:solidFill>
            <a:prstDash val="solid"/>
            <a:miter lim="800000"/>
            <a:headEnd type="none" w="sm" len="sm"/>
            <a:tailEnd type="none" w="sm" len="sm"/>
          </a:ln>
        </p:spPr>
        <p:txBody>
          <a:bodyPr spcFirstLastPara="1" wrap="square" lIns="137138" tIns="68550" rIns="137138" bIns="68550" anchor="ctr" anchorCtr="0">
            <a:noAutofit/>
          </a:bodyPr>
          <a:lstStyle/>
          <a:p>
            <a:pPr marL="0" marR="0" lvl="0" indent="0" algn="ctr" rtl="0">
              <a:spcBef>
                <a:spcPts val="0"/>
              </a:spcBef>
              <a:spcAft>
                <a:spcPts val="0"/>
              </a:spcAft>
              <a:buNone/>
            </a:pPr>
            <a:endParaRPr lang="en-US" sz="27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2283020" y="1923488"/>
            <a:ext cx="13340751" cy="5982825"/>
          </a:xfrm>
        </p:spPr>
        <p:txBody>
          <a:bodyPr vert="horz" lIns="91440" tIns="45720" rIns="91440" bIns="45720" rtlCol="0" anchor="ctr">
            <a:normAutofit/>
          </a:bodyPr>
          <a:lstStyle>
            <a:lvl1pPr algn="ctr">
              <a:defRPr lang="en-US" sz="8100" dirty="0">
                <a:solidFill>
                  <a:schemeClr val="bg1"/>
                </a:solidFill>
              </a:defRPr>
            </a:lvl1pPr>
          </a:lstStyle>
          <a:p>
            <a:pPr lvl="0"/>
            <a:r>
              <a:rPr lang="en-US" dirty="0"/>
              <a:t>Section header</a:t>
            </a:r>
          </a:p>
        </p:txBody>
      </p:sp>
      <p:sp>
        <p:nvSpPr>
          <p:cNvPr id="12" name="Footer Placeholder 4">
            <a:extLst>
              <a:ext uri="{FF2B5EF4-FFF2-40B4-BE49-F238E27FC236}">
                <a16:creationId xmlns:a16="http://schemas.microsoft.com/office/drawing/2014/main" id="{99B0FCAC-1DD5-03B7-6568-464B93F97E04}"/>
              </a:ext>
            </a:extLst>
          </p:cNvPr>
          <p:cNvSpPr>
            <a:spLocks noGrp="1"/>
          </p:cNvSpPr>
          <p:nvPr>
            <p:ph type="ftr" sz="quarter" idx="3"/>
          </p:nvPr>
        </p:nvSpPr>
        <p:spPr>
          <a:xfrm>
            <a:off x="918971" y="9616440"/>
            <a:ext cx="4208108" cy="447180"/>
          </a:xfrm>
          <a:prstGeom prst="rect">
            <a:avLst/>
          </a:prstGeom>
        </p:spPr>
        <p:txBody>
          <a:bodyPr anchor="b"/>
          <a:lstStyle>
            <a:lvl1pPr>
              <a:defRPr sz="1800"/>
            </a:lvl1pPr>
          </a:lstStyle>
          <a:p>
            <a:endParaRPr lang="en-US"/>
          </a:p>
        </p:txBody>
      </p:sp>
      <p:sp>
        <p:nvSpPr>
          <p:cNvPr id="11" name="Date Placeholder 3">
            <a:extLst>
              <a:ext uri="{FF2B5EF4-FFF2-40B4-BE49-F238E27FC236}">
                <a16:creationId xmlns:a16="http://schemas.microsoft.com/office/drawing/2014/main" id="{410DA06E-F976-C917-8034-10D5651419EA}"/>
              </a:ext>
            </a:extLst>
          </p:cNvPr>
          <p:cNvSpPr>
            <a:spLocks noGrp="1"/>
          </p:cNvSpPr>
          <p:nvPr>
            <p:ph type="dt" sz="half" idx="2"/>
          </p:nvPr>
        </p:nvSpPr>
        <p:spPr>
          <a:xfrm>
            <a:off x="13340894" y="9616440"/>
            <a:ext cx="3303966" cy="447180"/>
          </a:xfrm>
          <a:prstGeom prst="rect">
            <a:avLst/>
          </a:prstGeom>
        </p:spPr>
        <p:txBody>
          <a:bodyPr anchor="b"/>
          <a:lstStyle>
            <a:lvl1pPr>
              <a:defRPr sz="1800"/>
            </a:lvl1pPr>
          </a:lstStyle>
          <a:p>
            <a:endParaRPr lang="en-US"/>
          </a:p>
        </p:txBody>
      </p:sp>
      <p:sp>
        <p:nvSpPr>
          <p:cNvPr id="13" name="Slide Number Placeholder 5">
            <a:extLst>
              <a:ext uri="{FF2B5EF4-FFF2-40B4-BE49-F238E27FC236}">
                <a16:creationId xmlns:a16="http://schemas.microsoft.com/office/drawing/2014/main" id="{7B2B0EFD-25F7-7463-7D6B-AD6B0A8B0FF2}"/>
              </a:ext>
            </a:extLst>
          </p:cNvPr>
          <p:cNvSpPr>
            <a:spLocks noGrp="1"/>
          </p:cNvSpPr>
          <p:nvPr>
            <p:ph type="sldNum" sz="quarter" idx="4"/>
          </p:nvPr>
        </p:nvSpPr>
        <p:spPr>
          <a:xfrm>
            <a:off x="16720645" y="9616440"/>
            <a:ext cx="643811" cy="447180"/>
          </a:xfrm>
          <a:prstGeom prst="rect">
            <a:avLst/>
          </a:prstGeom>
        </p:spPr>
        <p:txBody>
          <a:bodyPr anchor="b"/>
          <a:lstStyle>
            <a:lvl1pPr>
              <a:defRPr sz="18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0595913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Section Header">
    <p:bg>
      <p:bgRef idx="1001">
        <a:schemeClr val="bg2"/>
      </p:bgRef>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309359E1-DCAB-6CB5-49DB-E3E715B038D7}"/>
              </a:ext>
            </a:extLst>
          </p:cNvPr>
          <p:cNvSpPr/>
          <p:nvPr/>
        </p:nvSpPr>
        <p:spPr>
          <a:xfrm>
            <a:off x="1593850" y="1742118"/>
            <a:ext cx="15331679" cy="724761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137138" tIns="68550" rIns="137138" bIns="68550" anchor="ctr" anchorCtr="0">
            <a:noAutofit/>
          </a:bodyPr>
          <a:lstStyle/>
          <a:p>
            <a:pPr marL="0" marR="0" lvl="0" indent="0" algn="ctr" rtl="0">
              <a:spcBef>
                <a:spcPts val="0"/>
              </a:spcBef>
              <a:spcAft>
                <a:spcPts val="0"/>
              </a:spcAft>
              <a:buNone/>
            </a:pPr>
            <a:endParaRPr lang="en-US" sz="2700" b="0" i="0" u="none" strike="noStrike" cap="none" noProof="0" dirty="0">
              <a:solidFill>
                <a:schemeClr val="lt1"/>
              </a:solidFill>
              <a:latin typeface="Karla"/>
              <a:ea typeface="Karla"/>
              <a:cs typeface="Karla"/>
              <a:sym typeface="Karla"/>
            </a:endParaRPr>
          </a:p>
        </p:txBody>
      </p:sp>
      <p:sp>
        <p:nvSpPr>
          <p:cNvPr id="7" name="Shape 1">
            <a:extLst>
              <a:ext uri="{FF2B5EF4-FFF2-40B4-BE49-F238E27FC236}">
                <a16:creationId xmlns:a16="http://schemas.microsoft.com/office/drawing/2014/main" id="{D92930F3-3A63-5E7D-B558-798DFD2A08F5}"/>
              </a:ext>
            </a:extLst>
          </p:cNvPr>
          <p:cNvSpPr/>
          <p:nvPr/>
        </p:nvSpPr>
        <p:spPr>
          <a:xfrm>
            <a:off x="1287557" y="1200151"/>
            <a:ext cx="15331679" cy="7429502"/>
          </a:xfrm>
          <a:prstGeom prst="rect">
            <a:avLst/>
          </a:prstGeom>
          <a:solidFill>
            <a:schemeClr val="tx1"/>
          </a:solidFill>
          <a:ln w="25400" cap="flat" cmpd="sng">
            <a:solidFill>
              <a:schemeClr val="dk1"/>
            </a:solidFill>
            <a:prstDash val="solid"/>
            <a:miter lim="800000"/>
            <a:headEnd type="none" w="sm" len="sm"/>
            <a:tailEnd type="none" w="sm" len="sm"/>
          </a:ln>
        </p:spPr>
        <p:txBody>
          <a:bodyPr spcFirstLastPara="1" wrap="square" lIns="137138" tIns="68550" rIns="137138" bIns="68550" anchor="ctr" anchorCtr="0">
            <a:noAutofit/>
          </a:bodyPr>
          <a:lstStyle/>
          <a:p>
            <a:pPr marL="0" marR="0" lvl="0" indent="0" algn="ctr" rtl="0">
              <a:spcBef>
                <a:spcPts val="0"/>
              </a:spcBef>
              <a:spcAft>
                <a:spcPts val="0"/>
              </a:spcAft>
              <a:buNone/>
            </a:pPr>
            <a:endParaRPr lang="en-US" sz="27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2283020" y="1923488"/>
            <a:ext cx="13340751" cy="5982825"/>
          </a:xfrm>
        </p:spPr>
        <p:txBody>
          <a:bodyPr vert="horz" lIns="91440" tIns="45720" rIns="91440" bIns="45720" rtlCol="0" anchor="ctr">
            <a:normAutofit/>
          </a:bodyPr>
          <a:lstStyle>
            <a:lvl1pPr algn="ctr">
              <a:defRPr lang="en-US" sz="8100" dirty="0">
                <a:solidFill>
                  <a:schemeClr val="bg1"/>
                </a:solidFill>
              </a:defRPr>
            </a:lvl1pPr>
          </a:lstStyle>
          <a:p>
            <a:pPr lvl="0"/>
            <a:r>
              <a:rPr lang="en-US" dirty="0"/>
              <a:t>Section header</a:t>
            </a:r>
          </a:p>
        </p:txBody>
      </p:sp>
      <p:sp>
        <p:nvSpPr>
          <p:cNvPr id="12" name="Footer Placeholder 4">
            <a:extLst>
              <a:ext uri="{FF2B5EF4-FFF2-40B4-BE49-F238E27FC236}">
                <a16:creationId xmlns:a16="http://schemas.microsoft.com/office/drawing/2014/main" id="{99B0FCAC-1DD5-03B7-6568-464B93F97E04}"/>
              </a:ext>
            </a:extLst>
          </p:cNvPr>
          <p:cNvSpPr>
            <a:spLocks noGrp="1"/>
          </p:cNvSpPr>
          <p:nvPr>
            <p:ph type="ftr" sz="quarter" idx="3"/>
          </p:nvPr>
        </p:nvSpPr>
        <p:spPr>
          <a:xfrm>
            <a:off x="918971" y="9616440"/>
            <a:ext cx="4208108" cy="447180"/>
          </a:xfrm>
          <a:prstGeom prst="rect">
            <a:avLst/>
          </a:prstGeom>
        </p:spPr>
        <p:txBody>
          <a:bodyPr anchor="b"/>
          <a:lstStyle>
            <a:lvl1pPr>
              <a:defRPr sz="1800"/>
            </a:lvl1pPr>
          </a:lstStyle>
          <a:p>
            <a:endParaRPr lang="en-US"/>
          </a:p>
        </p:txBody>
      </p:sp>
      <p:sp>
        <p:nvSpPr>
          <p:cNvPr id="11" name="Date Placeholder 3">
            <a:extLst>
              <a:ext uri="{FF2B5EF4-FFF2-40B4-BE49-F238E27FC236}">
                <a16:creationId xmlns:a16="http://schemas.microsoft.com/office/drawing/2014/main" id="{410DA06E-F976-C917-8034-10D5651419EA}"/>
              </a:ext>
            </a:extLst>
          </p:cNvPr>
          <p:cNvSpPr>
            <a:spLocks noGrp="1"/>
          </p:cNvSpPr>
          <p:nvPr>
            <p:ph type="dt" sz="half" idx="2"/>
          </p:nvPr>
        </p:nvSpPr>
        <p:spPr>
          <a:xfrm>
            <a:off x="13340894" y="9616440"/>
            <a:ext cx="3303966" cy="447180"/>
          </a:xfrm>
          <a:prstGeom prst="rect">
            <a:avLst/>
          </a:prstGeom>
        </p:spPr>
        <p:txBody>
          <a:bodyPr anchor="b"/>
          <a:lstStyle>
            <a:lvl1pPr>
              <a:defRPr sz="1800"/>
            </a:lvl1pPr>
          </a:lstStyle>
          <a:p>
            <a:endParaRPr lang="en-US"/>
          </a:p>
        </p:txBody>
      </p:sp>
      <p:sp>
        <p:nvSpPr>
          <p:cNvPr id="13" name="Slide Number Placeholder 5">
            <a:extLst>
              <a:ext uri="{FF2B5EF4-FFF2-40B4-BE49-F238E27FC236}">
                <a16:creationId xmlns:a16="http://schemas.microsoft.com/office/drawing/2014/main" id="{7B2B0EFD-25F7-7463-7D6B-AD6B0A8B0FF2}"/>
              </a:ext>
            </a:extLst>
          </p:cNvPr>
          <p:cNvSpPr>
            <a:spLocks noGrp="1"/>
          </p:cNvSpPr>
          <p:nvPr>
            <p:ph type="sldNum" sz="quarter" idx="4"/>
          </p:nvPr>
        </p:nvSpPr>
        <p:spPr>
          <a:xfrm>
            <a:off x="16720645" y="9616440"/>
            <a:ext cx="643811" cy="447180"/>
          </a:xfrm>
          <a:prstGeom prst="rect">
            <a:avLst/>
          </a:prstGeom>
        </p:spPr>
        <p:txBody>
          <a:bodyPr anchor="b"/>
          <a:lstStyle>
            <a:lvl1pPr>
              <a:defRPr sz="18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9182345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Section Header">
    <p:bg>
      <p:bgRef idx="1001">
        <a:schemeClr val="bg2"/>
      </p:bgRef>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309359E1-DCAB-6CB5-49DB-E3E715B038D7}"/>
              </a:ext>
            </a:extLst>
          </p:cNvPr>
          <p:cNvSpPr/>
          <p:nvPr/>
        </p:nvSpPr>
        <p:spPr>
          <a:xfrm>
            <a:off x="1593850" y="1742118"/>
            <a:ext cx="15331679" cy="724761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137138" tIns="68550" rIns="137138" bIns="68550" anchor="ctr" anchorCtr="0">
            <a:noAutofit/>
          </a:bodyPr>
          <a:lstStyle/>
          <a:p>
            <a:pPr marL="0" marR="0" lvl="0" indent="0" algn="ctr" rtl="0">
              <a:spcBef>
                <a:spcPts val="0"/>
              </a:spcBef>
              <a:spcAft>
                <a:spcPts val="0"/>
              </a:spcAft>
              <a:buNone/>
            </a:pPr>
            <a:endParaRPr lang="en-US" sz="2700" b="0" i="0" u="none" strike="noStrike" cap="none" noProof="0" dirty="0">
              <a:solidFill>
                <a:schemeClr val="lt1"/>
              </a:solidFill>
              <a:latin typeface="Karla"/>
              <a:ea typeface="Karla"/>
              <a:cs typeface="Karla"/>
              <a:sym typeface="Karla"/>
            </a:endParaRPr>
          </a:p>
        </p:txBody>
      </p:sp>
      <p:sp>
        <p:nvSpPr>
          <p:cNvPr id="7" name="Shape 1">
            <a:extLst>
              <a:ext uri="{FF2B5EF4-FFF2-40B4-BE49-F238E27FC236}">
                <a16:creationId xmlns:a16="http://schemas.microsoft.com/office/drawing/2014/main" id="{D92930F3-3A63-5E7D-B558-798DFD2A08F5}"/>
              </a:ext>
            </a:extLst>
          </p:cNvPr>
          <p:cNvSpPr/>
          <p:nvPr/>
        </p:nvSpPr>
        <p:spPr>
          <a:xfrm>
            <a:off x="1287557" y="1200151"/>
            <a:ext cx="15331679" cy="7429502"/>
          </a:xfrm>
          <a:prstGeom prst="rect">
            <a:avLst/>
          </a:prstGeom>
          <a:solidFill>
            <a:schemeClr val="tx1"/>
          </a:solidFill>
          <a:ln w="25400" cap="flat" cmpd="sng">
            <a:solidFill>
              <a:schemeClr val="dk1"/>
            </a:solidFill>
            <a:prstDash val="solid"/>
            <a:miter lim="800000"/>
            <a:headEnd type="none" w="sm" len="sm"/>
            <a:tailEnd type="none" w="sm" len="sm"/>
          </a:ln>
        </p:spPr>
        <p:txBody>
          <a:bodyPr spcFirstLastPara="1" wrap="square" lIns="137138" tIns="68550" rIns="137138" bIns="68550" anchor="ctr" anchorCtr="0">
            <a:noAutofit/>
          </a:bodyPr>
          <a:lstStyle/>
          <a:p>
            <a:pPr marL="0" marR="0" lvl="0" indent="0" algn="ctr" rtl="0">
              <a:spcBef>
                <a:spcPts val="0"/>
              </a:spcBef>
              <a:spcAft>
                <a:spcPts val="0"/>
              </a:spcAft>
              <a:buNone/>
            </a:pPr>
            <a:endParaRPr lang="en-US" sz="27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2283020" y="1923488"/>
            <a:ext cx="13340751" cy="5982825"/>
          </a:xfrm>
        </p:spPr>
        <p:txBody>
          <a:bodyPr vert="horz" lIns="91440" tIns="45720" rIns="91440" bIns="45720" rtlCol="0" anchor="ctr">
            <a:normAutofit/>
          </a:bodyPr>
          <a:lstStyle>
            <a:lvl1pPr algn="ctr">
              <a:defRPr lang="en-US" sz="8100" dirty="0">
                <a:solidFill>
                  <a:schemeClr val="bg1"/>
                </a:solidFill>
              </a:defRPr>
            </a:lvl1pPr>
          </a:lstStyle>
          <a:p>
            <a:pPr lvl="0"/>
            <a:r>
              <a:rPr lang="en-US" dirty="0"/>
              <a:t>Section header</a:t>
            </a:r>
          </a:p>
        </p:txBody>
      </p:sp>
      <p:sp>
        <p:nvSpPr>
          <p:cNvPr id="12" name="Footer Placeholder 4">
            <a:extLst>
              <a:ext uri="{FF2B5EF4-FFF2-40B4-BE49-F238E27FC236}">
                <a16:creationId xmlns:a16="http://schemas.microsoft.com/office/drawing/2014/main" id="{99B0FCAC-1DD5-03B7-6568-464B93F97E04}"/>
              </a:ext>
            </a:extLst>
          </p:cNvPr>
          <p:cNvSpPr>
            <a:spLocks noGrp="1"/>
          </p:cNvSpPr>
          <p:nvPr>
            <p:ph type="ftr" sz="quarter" idx="3"/>
          </p:nvPr>
        </p:nvSpPr>
        <p:spPr>
          <a:xfrm>
            <a:off x="918971" y="9616440"/>
            <a:ext cx="4208108" cy="447180"/>
          </a:xfrm>
          <a:prstGeom prst="rect">
            <a:avLst/>
          </a:prstGeom>
        </p:spPr>
        <p:txBody>
          <a:bodyPr anchor="b"/>
          <a:lstStyle>
            <a:lvl1pPr>
              <a:defRPr sz="1800"/>
            </a:lvl1pPr>
          </a:lstStyle>
          <a:p>
            <a:endParaRPr lang="en-US"/>
          </a:p>
        </p:txBody>
      </p:sp>
      <p:sp>
        <p:nvSpPr>
          <p:cNvPr id="11" name="Date Placeholder 3">
            <a:extLst>
              <a:ext uri="{FF2B5EF4-FFF2-40B4-BE49-F238E27FC236}">
                <a16:creationId xmlns:a16="http://schemas.microsoft.com/office/drawing/2014/main" id="{410DA06E-F976-C917-8034-10D5651419EA}"/>
              </a:ext>
            </a:extLst>
          </p:cNvPr>
          <p:cNvSpPr>
            <a:spLocks noGrp="1"/>
          </p:cNvSpPr>
          <p:nvPr>
            <p:ph type="dt" sz="half" idx="2"/>
          </p:nvPr>
        </p:nvSpPr>
        <p:spPr>
          <a:xfrm>
            <a:off x="13340894" y="9616440"/>
            <a:ext cx="3303966" cy="447180"/>
          </a:xfrm>
          <a:prstGeom prst="rect">
            <a:avLst/>
          </a:prstGeom>
        </p:spPr>
        <p:txBody>
          <a:bodyPr anchor="b"/>
          <a:lstStyle>
            <a:lvl1pPr>
              <a:defRPr sz="1800"/>
            </a:lvl1pPr>
          </a:lstStyle>
          <a:p>
            <a:endParaRPr lang="en-US"/>
          </a:p>
        </p:txBody>
      </p:sp>
      <p:sp>
        <p:nvSpPr>
          <p:cNvPr id="13" name="Slide Number Placeholder 5">
            <a:extLst>
              <a:ext uri="{FF2B5EF4-FFF2-40B4-BE49-F238E27FC236}">
                <a16:creationId xmlns:a16="http://schemas.microsoft.com/office/drawing/2014/main" id="{7B2B0EFD-25F7-7463-7D6B-AD6B0A8B0FF2}"/>
              </a:ext>
            </a:extLst>
          </p:cNvPr>
          <p:cNvSpPr>
            <a:spLocks noGrp="1"/>
          </p:cNvSpPr>
          <p:nvPr>
            <p:ph type="sldNum" sz="quarter" idx="4"/>
          </p:nvPr>
        </p:nvSpPr>
        <p:spPr>
          <a:xfrm>
            <a:off x="16720645" y="9616440"/>
            <a:ext cx="643811" cy="447180"/>
          </a:xfrm>
          <a:prstGeom prst="rect">
            <a:avLst/>
          </a:prstGeom>
        </p:spPr>
        <p:txBody>
          <a:bodyPr anchor="b"/>
          <a:lstStyle>
            <a:lvl1pPr>
              <a:defRPr sz="18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6739080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pxhere.com/es/photo/700653" TargetMode="External"/><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autism.org.uk/what-we-do/help-and-support/transition-support-servic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assets.publishing.service.gov.uk/media/62321dcae90e070ed943236f/MCA-easy-read-summary-booklet.pdf" TargetMode="External"/><Relationship Id="rId2" Type="http://schemas.openxmlformats.org/officeDocument/2006/relationships/hyperlink" Target="https://www.mencaptrust.org.uk/guides-lasting-power-attorney"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30.png"/><Relationship Id="rId2" Type="http://schemas.openxmlformats.org/officeDocument/2006/relationships/hyperlink" Target="mailto:Enquiry@psychologyassociates.org.uk" TargetMode="Externa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7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8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59.png"/></Relationships>
</file>

<file path=ppt/slides/_rels/slide8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8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3"/>
          <p:cNvSpPr/>
          <p:nvPr/>
        </p:nvSpPr>
        <p:spPr>
          <a:xfrm>
            <a:off x="7231127" y="9258300"/>
            <a:ext cx="428625" cy="428625"/>
          </a:xfrm>
          <a:custGeom>
            <a:avLst/>
            <a:gdLst/>
            <a:ahLst/>
            <a:cxnLst/>
            <a:rect l="l" t="t" r="r" b="b"/>
            <a:pathLst>
              <a:path w="428625" h="428625">
                <a:moveTo>
                  <a:pt x="0" y="0"/>
                </a:moveTo>
                <a:lnTo>
                  <a:pt x="428625" y="0"/>
                </a:lnTo>
                <a:lnTo>
                  <a:pt x="428625"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472385" y="9258300"/>
            <a:ext cx="428625" cy="428625"/>
          </a:xfrm>
          <a:custGeom>
            <a:avLst/>
            <a:gdLst/>
            <a:ahLst/>
            <a:cxnLst/>
            <a:rect l="l" t="t" r="r" b="b"/>
            <a:pathLst>
              <a:path w="428625" h="428625">
                <a:moveTo>
                  <a:pt x="0" y="0"/>
                </a:moveTo>
                <a:lnTo>
                  <a:pt x="428625" y="0"/>
                </a:lnTo>
                <a:lnTo>
                  <a:pt x="428625" y="428625"/>
                </a:lnTo>
                <a:lnTo>
                  <a:pt x="0" y="4286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3431812" y="9258300"/>
            <a:ext cx="371652" cy="422332"/>
          </a:xfrm>
          <a:custGeom>
            <a:avLst/>
            <a:gdLst/>
            <a:ahLst/>
            <a:cxnLst/>
            <a:rect l="l" t="t" r="r" b="b"/>
            <a:pathLst>
              <a:path w="371652" h="422332">
                <a:moveTo>
                  <a:pt x="0" y="0"/>
                </a:moveTo>
                <a:lnTo>
                  <a:pt x="371652" y="0"/>
                </a:lnTo>
                <a:lnTo>
                  <a:pt x="371652" y="422332"/>
                </a:lnTo>
                <a:lnTo>
                  <a:pt x="0" y="4223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6397396" y="2612942"/>
            <a:ext cx="5493208" cy="1173762"/>
          </a:xfrm>
          <a:custGeom>
            <a:avLst/>
            <a:gdLst/>
            <a:ahLst/>
            <a:cxnLst/>
            <a:rect l="l" t="t" r="r" b="b"/>
            <a:pathLst>
              <a:path w="5493208" h="1173762">
                <a:moveTo>
                  <a:pt x="0" y="0"/>
                </a:moveTo>
                <a:lnTo>
                  <a:pt x="5493208" y="0"/>
                </a:lnTo>
                <a:lnTo>
                  <a:pt x="5493208" y="1173762"/>
                </a:lnTo>
                <a:lnTo>
                  <a:pt x="0" y="1173762"/>
                </a:lnTo>
                <a:lnTo>
                  <a:pt x="0" y="0"/>
                </a:lnTo>
                <a:close/>
              </a:path>
            </a:pathLst>
          </a:custGeom>
          <a:blipFill>
            <a:blip r:embed="rId9"/>
            <a:stretch>
              <a:fillRect/>
            </a:stretch>
          </a:blipFill>
        </p:spPr>
        <p:txBody>
          <a:bodyPr/>
          <a:lstStyle/>
          <a:p>
            <a:endParaRPr lang="en-GB"/>
          </a:p>
        </p:txBody>
      </p:sp>
      <p:sp>
        <p:nvSpPr>
          <p:cNvPr id="7" name="TextBox 7"/>
          <p:cNvSpPr txBox="1"/>
          <p:nvPr/>
        </p:nvSpPr>
        <p:spPr>
          <a:xfrm>
            <a:off x="3186299" y="4663004"/>
            <a:ext cx="11915402" cy="3689350"/>
          </a:xfrm>
          <a:prstGeom prst="rect">
            <a:avLst/>
          </a:prstGeom>
        </p:spPr>
        <p:txBody>
          <a:bodyPr lIns="0" tIns="0" rIns="0" bIns="0" rtlCol="0" anchor="t">
            <a:spAutoFit/>
          </a:bodyPr>
          <a:lstStyle/>
          <a:p>
            <a:pPr algn="ctr">
              <a:lnSpc>
                <a:spcPts val="5599"/>
              </a:lnSpc>
            </a:pPr>
            <a:r>
              <a:rPr lang="en-US" sz="3999" b="1">
                <a:solidFill>
                  <a:srgbClr val="00538B"/>
                </a:solidFill>
                <a:latin typeface="Poppins Bold"/>
                <a:ea typeface="Poppins Bold"/>
                <a:cs typeface="Poppins Bold"/>
                <a:sym typeface="Poppins Bold"/>
              </a:rPr>
              <a:t>Wherever life’s journey takes you,</a:t>
            </a:r>
          </a:p>
          <a:p>
            <a:pPr algn="ctr">
              <a:lnSpc>
                <a:spcPts val="5599"/>
              </a:lnSpc>
            </a:pPr>
            <a:r>
              <a:rPr lang="en-US" sz="3999" b="1">
                <a:solidFill>
                  <a:srgbClr val="00538B"/>
                </a:solidFill>
                <a:latin typeface="Poppins Bold"/>
                <a:ea typeface="Poppins Bold"/>
                <a:cs typeface="Poppins Bold"/>
                <a:sym typeface="Poppins Bold"/>
              </a:rPr>
              <a:t>we’re here for you.</a:t>
            </a:r>
          </a:p>
          <a:p>
            <a:pPr algn="ctr">
              <a:lnSpc>
                <a:spcPts val="5599"/>
              </a:lnSpc>
            </a:pPr>
            <a:endParaRPr lang="en-US" sz="3999" b="1">
              <a:solidFill>
                <a:srgbClr val="00538B"/>
              </a:solidFill>
              <a:latin typeface="Poppins Bold"/>
              <a:ea typeface="Poppins Bold"/>
              <a:cs typeface="Poppins Bold"/>
              <a:sym typeface="Poppins Bold"/>
            </a:endParaRPr>
          </a:p>
          <a:p>
            <a:pPr algn="ctr">
              <a:lnSpc>
                <a:spcPts val="5599"/>
              </a:lnSpc>
            </a:pPr>
            <a:endParaRPr lang="en-US" sz="3999" b="1">
              <a:solidFill>
                <a:srgbClr val="00538B"/>
              </a:solidFill>
              <a:latin typeface="Poppins Bold"/>
              <a:ea typeface="Poppins Bold"/>
              <a:cs typeface="Poppins Bold"/>
              <a:sym typeface="Poppins Bold"/>
            </a:endParaRPr>
          </a:p>
          <a:p>
            <a:pPr algn="ctr">
              <a:lnSpc>
                <a:spcPts val="3500"/>
              </a:lnSpc>
            </a:pPr>
            <a:r>
              <a:rPr lang="en-US" sz="2500">
                <a:solidFill>
                  <a:srgbClr val="00538B"/>
                </a:solidFill>
                <a:latin typeface="Poppins"/>
                <a:ea typeface="Poppins"/>
                <a:cs typeface="Poppins"/>
                <a:sym typeface="Poppins"/>
              </a:rPr>
              <a:t>Connect with us on social media</a:t>
            </a:r>
          </a:p>
          <a:p>
            <a:pPr algn="ctr">
              <a:lnSpc>
                <a:spcPts val="3500"/>
              </a:lnSpc>
            </a:pPr>
            <a:r>
              <a:rPr lang="en-US" sz="2500">
                <a:solidFill>
                  <a:srgbClr val="00538B"/>
                </a:solidFill>
                <a:latin typeface="Poppins"/>
                <a:ea typeface="Poppins"/>
                <a:cs typeface="Poppins"/>
                <a:sym typeface="Poppins"/>
              </a:rPr>
              <a:t>@Wolferstans</a:t>
            </a:r>
          </a:p>
        </p:txBody>
      </p:sp>
      <p:sp>
        <p:nvSpPr>
          <p:cNvPr id="8" name="TextBox 8"/>
          <p:cNvSpPr txBox="1"/>
          <p:nvPr/>
        </p:nvSpPr>
        <p:spPr>
          <a:xfrm>
            <a:off x="2073201" y="9235123"/>
            <a:ext cx="3863157" cy="368300"/>
          </a:xfrm>
          <a:prstGeom prst="rect">
            <a:avLst/>
          </a:prstGeom>
        </p:spPr>
        <p:txBody>
          <a:bodyPr lIns="0" tIns="0" rIns="0" bIns="0" rtlCol="0" anchor="t">
            <a:spAutoFit/>
          </a:bodyPr>
          <a:lstStyle/>
          <a:p>
            <a:pPr algn="l">
              <a:lnSpc>
                <a:spcPts val="2800"/>
              </a:lnSpc>
              <a:spcBef>
                <a:spcPct val="0"/>
              </a:spcBef>
            </a:pPr>
            <a:r>
              <a:rPr lang="en-US" sz="2000">
                <a:solidFill>
                  <a:srgbClr val="00538B"/>
                </a:solidFill>
                <a:latin typeface="Poppins"/>
                <a:ea typeface="Poppins"/>
                <a:cs typeface="Poppins"/>
                <a:sym typeface="Poppins"/>
              </a:rPr>
              <a:t>www.wolferstans.com</a:t>
            </a:r>
          </a:p>
        </p:txBody>
      </p:sp>
      <p:sp>
        <p:nvSpPr>
          <p:cNvPr id="9" name="TextBox 9"/>
          <p:cNvSpPr txBox="1"/>
          <p:nvPr/>
        </p:nvSpPr>
        <p:spPr>
          <a:xfrm>
            <a:off x="7831202" y="9235123"/>
            <a:ext cx="4828015" cy="368300"/>
          </a:xfrm>
          <a:prstGeom prst="rect">
            <a:avLst/>
          </a:prstGeom>
        </p:spPr>
        <p:txBody>
          <a:bodyPr lIns="0" tIns="0" rIns="0" bIns="0" rtlCol="0" anchor="t">
            <a:spAutoFit/>
          </a:bodyPr>
          <a:lstStyle/>
          <a:p>
            <a:pPr algn="l">
              <a:lnSpc>
                <a:spcPts val="2800"/>
              </a:lnSpc>
              <a:spcBef>
                <a:spcPct val="0"/>
              </a:spcBef>
            </a:pPr>
            <a:r>
              <a:rPr lang="en-US" sz="2000">
                <a:solidFill>
                  <a:srgbClr val="00538B"/>
                </a:solidFill>
                <a:latin typeface="Poppins"/>
                <a:ea typeface="Poppins"/>
                <a:cs typeface="Poppins"/>
                <a:sym typeface="Poppins"/>
              </a:rPr>
              <a:t>clientservices@wolferstans.com</a:t>
            </a:r>
          </a:p>
        </p:txBody>
      </p:sp>
      <p:sp>
        <p:nvSpPr>
          <p:cNvPr id="10" name="TextBox 10"/>
          <p:cNvSpPr txBox="1"/>
          <p:nvPr/>
        </p:nvSpPr>
        <p:spPr>
          <a:xfrm>
            <a:off x="13974914" y="9235123"/>
            <a:ext cx="4313086" cy="368300"/>
          </a:xfrm>
          <a:prstGeom prst="rect">
            <a:avLst/>
          </a:prstGeom>
        </p:spPr>
        <p:txBody>
          <a:bodyPr lIns="0" tIns="0" rIns="0" bIns="0" rtlCol="0" anchor="t">
            <a:spAutoFit/>
          </a:bodyPr>
          <a:lstStyle/>
          <a:p>
            <a:pPr algn="l">
              <a:lnSpc>
                <a:spcPts val="2800"/>
              </a:lnSpc>
              <a:spcBef>
                <a:spcPct val="0"/>
              </a:spcBef>
            </a:pPr>
            <a:r>
              <a:rPr lang="en-US" sz="2000">
                <a:solidFill>
                  <a:srgbClr val="00538B"/>
                </a:solidFill>
                <a:latin typeface="Poppins"/>
                <a:ea typeface="Poppins"/>
                <a:cs typeface="Poppins"/>
                <a:sym typeface="Poppins"/>
              </a:rPr>
              <a:t>01752 292 292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F628181-74E0-D8A3-125D-E09F0D9B521A}"/>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96DB480A-CB15-DEE7-5115-D4F4665EF03E}"/>
              </a:ext>
            </a:extLst>
          </p:cNvPr>
          <p:cNvSpPr/>
          <p:nvPr/>
        </p:nvSpPr>
        <p:spPr>
          <a:xfrm>
            <a:off x="13879538" y="8536129"/>
            <a:ext cx="3379762" cy="722171"/>
          </a:xfrm>
          <a:custGeom>
            <a:avLst/>
            <a:gdLst/>
            <a:ahLst/>
            <a:cxnLst/>
            <a:rect l="l" t="t" r="r" b="b"/>
            <a:pathLst>
              <a:path w="3379762" h="722171">
                <a:moveTo>
                  <a:pt x="0" y="0"/>
                </a:moveTo>
                <a:lnTo>
                  <a:pt x="3379762" y="0"/>
                </a:lnTo>
                <a:lnTo>
                  <a:pt x="3379762" y="722171"/>
                </a:lnTo>
                <a:lnTo>
                  <a:pt x="0" y="722171"/>
                </a:lnTo>
                <a:lnTo>
                  <a:pt x="0" y="0"/>
                </a:lnTo>
                <a:close/>
              </a:path>
            </a:pathLst>
          </a:custGeom>
          <a:blipFill>
            <a:blip r:embed="rId3"/>
            <a:stretch>
              <a:fillRect/>
            </a:stretch>
          </a:blipFill>
        </p:spPr>
        <p:txBody>
          <a:bodyPr/>
          <a:lstStyle/>
          <a:p>
            <a:endParaRPr lang="en-GB"/>
          </a:p>
        </p:txBody>
      </p:sp>
      <p:sp>
        <p:nvSpPr>
          <p:cNvPr id="4" name="TextBox 4">
            <a:extLst>
              <a:ext uri="{FF2B5EF4-FFF2-40B4-BE49-F238E27FC236}">
                <a16:creationId xmlns:a16="http://schemas.microsoft.com/office/drawing/2014/main" id="{D218D894-1504-9D44-34C9-58A090CC8FF2}"/>
              </a:ext>
            </a:extLst>
          </p:cNvPr>
          <p:cNvSpPr txBox="1"/>
          <p:nvPr/>
        </p:nvSpPr>
        <p:spPr>
          <a:xfrm>
            <a:off x="1028700" y="1960955"/>
            <a:ext cx="11411477" cy="850233"/>
          </a:xfrm>
          <a:prstGeom prst="rect">
            <a:avLst/>
          </a:prstGeom>
        </p:spPr>
        <p:txBody>
          <a:bodyPr lIns="0" tIns="0" rIns="0" bIns="0" rtlCol="0" anchor="t">
            <a:spAutoFit/>
          </a:bodyPr>
          <a:lstStyle/>
          <a:p>
            <a:pPr algn="l">
              <a:lnSpc>
                <a:spcPts val="6600"/>
              </a:lnSpc>
            </a:pPr>
            <a:r>
              <a:rPr lang="en-US" sz="6000" b="1" dirty="0">
                <a:solidFill>
                  <a:srgbClr val="00538B"/>
                </a:solidFill>
                <a:latin typeface="Poppins Bold"/>
                <a:ea typeface="Poppins Bold"/>
                <a:cs typeface="Poppins Bold"/>
                <a:sym typeface="Poppins Bold"/>
              </a:rPr>
              <a:t>Court of Protection</a:t>
            </a:r>
          </a:p>
        </p:txBody>
      </p:sp>
      <p:sp>
        <p:nvSpPr>
          <p:cNvPr id="6" name="TextBox 5">
            <a:extLst>
              <a:ext uri="{FF2B5EF4-FFF2-40B4-BE49-F238E27FC236}">
                <a16:creationId xmlns:a16="http://schemas.microsoft.com/office/drawing/2014/main" id="{39C474FA-B4ED-C5EC-8465-1DBDEEC04007}"/>
              </a:ext>
            </a:extLst>
          </p:cNvPr>
          <p:cNvSpPr txBox="1"/>
          <p:nvPr/>
        </p:nvSpPr>
        <p:spPr>
          <a:xfrm>
            <a:off x="1028700" y="3838266"/>
            <a:ext cx="14419848" cy="4308872"/>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Financial</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Health and Welfare</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Healthcare</a:t>
            </a:r>
          </a:p>
          <a:p>
            <a:pPr marL="342900" indent="-342900">
              <a:buFont typeface="Arial" panose="020B0604020202020204" pitchFamily="34" charset="0"/>
              <a:buChar char="•"/>
            </a:pPr>
            <a:endParaRPr lang="en-US" sz="4000" dirty="0">
              <a:solidFill>
                <a:srgbClr val="00538B"/>
              </a:solidFill>
              <a:latin typeface="Poppins Light"/>
              <a:ea typeface="Poppins Light"/>
              <a:cs typeface="Poppins Light"/>
              <a:sym typeface="Poppins Light"/>
            </a:endParaRP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Although MCA does not govern under 16 CAN make an application if clear that there is a need and person will not have capacity at age 16.</a:t>
            </a:r>
          </a:p>
        </p:txBody>
      </p:sp>
    </p:spTree>
    <p:extLst>
      <p:ext uri="{BB962C8B-B14F-4D97-AF65-F5344CB8AC3E}">
        <p14:creationId xmlns:p14="http://schemas.microsoft.com/office/powerpoint/2010/main" val="98791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A0C7D7-40F2-42A4-60E6-21D621E3A21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969ADCDA-4CAC-6CC7-D7F3-CACDA0F4C7B8}"/>
              </a:ext>
            </a:extLst>
          </p:cNvPr>
          <p:cNvSpPr/>
          <p:nvPr/>
        </p:nvSpPr>
        <p:spPr>
          <a:xfrm>
            <a:off x="13879538" y="8536129"/>
            <a:ext cx="3379762" cy="722171"/>
          </a:xfrm>
          <a:custGeom>
            <a:avLst/>
            <a:gdLst/>
            <a:ahLst/>
            <a:cxnLst/>
            <a:rect l="l" t="t" r="r" b="b"/>
            <a:pathLst>
              <a:path w="3379762" h="722171">
                <a:moveTo>
                  <a:pt x="0" y="0"/>
                </a:moveTo>
                <a:lnTo>
                  <a:pt x="3379762" y="0"/>
                </a:lnTo>
                <a:lnTo>
                  <a:pt x="3379762" y="722171"/>
                </a:lnTo>
                <a:lnTo>
                  <a:pt x="0" y="722171"/>
                </a:lnTo>
                <a:lnTo>
                  <a:pt x="0" y="0"/>
                </a:lnTo>
                <a:close/>
              </a:path>
            </a:pathLst>
          </a:custGeom>
          <a:blipFill>
            <a:blip r:embed="rId3"/>
            <a:stretch>
              <a:fillRect/>
            </a:stretch>
          </a:blipFill>
        </p:spPr>
        <p:txBody>
          <a:bodyPr/>
          <a:lstStyle/>
          <a:p>
            <a:endParaRPr lang="en-GB"/>
          </a:p>
        </p:txBody>
      </p:sp>
      <p:sp>
        <p:nvSpPr>
          <p:cNvPr id="4" name="TextBox 4">
            <a:extLst>
              <a:ext uri="{FF2B5EF4-FFF2-40B4-BE49-F238E27FC236}">
                <a16:creationId xmlns:a16="http://schemas.microsoft.com/office/drawing/2014/main" id="{3382EB6B-679D-09DC-0214-668A8E6A94DC}"/>
              </a:ext>
            </a:extLst>
          </p:cNvPr>
          <p:cNvSpPr txBox="1"/>
          <p:nvPr/>
        </p:nvSpPr>
        <p:spPr>
          <a:xfrm>
            <a:off x="1028700" y="1960955"/>
            <a:ext cx="13577637" cy="850233"/>
          </a:xfrm>
          <a:prstGeom prst="rect">
            <a:avLst/>
          </a:prstGeom>
        </p:spPr>
        <p:txBody>
          <a:bodyPr wrap="square" lIns="0" tIns="0" rIns="0" bIns="0" rtlCol="0" anchor="t">
            <a:spAutoFit/>
          </a:bodyPr>
          <a:lstStyle/>
          <a:p>
            <a:pPr algn="l">
              <a:lnSpc>
                <a:spcPts val="6600"/>
              </a:lnSpc>
            </a:pPr>
            <a:r>
              <a:rPr lang="en-US" sz="6000" b="1" dirty="0">
                <a:solidFill>
                  <a:srgbClr val="00538B"/>
                </a:solidFill>
                <a:latin typeface="Poppins Bold"/>
                <a:ea typeface="Poppins Bold"/>
                <a:cs typeface="Poppins Bold"/>
                <a:sym typeface="Poppins Bold"/>
              </a:rPr>
              <a:t>Court of Protection - Finances</a:t>
            </a:r>
          </a:p>
        </p:txBody>
      </p:sp>
      <p:sp>
        <p:nvSpPr>
          <p:cNvPr id="6" name="TextBox 5">
            <a:extLst>
              <a:ext uri="{FF2B5EF4-FFF2-40B4-BE49-F238E27FC236}">
                <a16:creationId xmlns:a16="http://schemas.microsoft.com/office/drawing/2014/main" id="{D6BDF9CE-5FF8-2AF9-BEA0-87B960422862}"/>
              </a:ext>
            </a:extLst>
          </p:cNvPr>
          <p:cNvSpPr txBox="1"/>
          <p:nvPr/>
        </p:nvSpPr>
        <p:spPr>
          <a:xfrm>
            <a:off x="1028700" y="4041466"/>
            <a:ext cx="14419848" cy="246221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Governed by the Court</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Terms of the Court order</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May be lay, professional, local authority, panel deputy</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Management of finances – shades of grey?</a:t>
            </a:r>
          </a:p>
        </p:txBody>
      </p:sp>
    </p:spTree>
    <p:extLst>
      <p:ext uri="{BB962C8B-B14F-4D97-AF65-F5344CB8AC3E}">
        <p14:creationId xmlns:p14="http://schemas.microsoft.com/office/powerpoint/2010/main" val="7893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43692DB-BC3D-FF66-2E04-31E988DD094C}"/>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A448AB68-1141-E963-43AE-C9CCD3354208}"/>
              </a:ext>
            </a:extLst>
          </p:cNvPr>
          <p:cNvSpPr/>
          <p:nvPr/>
        </p:nvSpPr>
        <p:spPr>
          <a:xfrm>
            <a:off x="13879538" y="8536129"/>
            <a:ext cx="3379762" cy="722171"/>
          </a:xfrm>
          <a:custGeom>
            <a:avLst/>
            <a:gdLst/>
            <a:ahLst/>
            <a:cxnLst/>
            <a:rect l="l" t="t" r="r" b="b"/>
            <a:pathLst>
              <a:path w="3379762" h="722171">
                <a:moveTo>
                  <a:pt x="0" y="0"/>
                </a:moveTo>
                <a:lnTo>
                  <a:pt x="3379762" y="0"/>
                </a:lnTo>
                <a:lnTo>
                  <a:pt x="3379762" y="722171"/>
                </a:lnTo>
                <a:lnTo>
                  <a:pt x="0" y="722171"/>
                </a:lnTo>
                <a:lnTo>
                  <a:pt x="0" y="0"/>
                </a:lnTo>
                <a:close/>
              </a:path>
            </a:pathLst>
          </a:custGeom>
          <a:blipFill>
            <a:blip r:embed="rId3"/>
            <a:stretch>
              <a:fillRect/>
            </a:stretch>
          </a:blipFill>
        </p:spPr>
        <p:txBody>
          <a:bodyPr/>
          <a:lstStyle/>
          <a:p>
            <a:endParaRPr lang="en-GB"/>
          </a:p>
        </p:txBody>
      </p:sp>
      <p:sp>
        <p:nvSpPr>
          <p:cNvPr id="4" name="TextBox 4">
            <a:extLst>
              <a:ext uri="{FF2B5EF4-FFF2-40B4-BE49-F238E27FC236}">
                <a16:creationId xmlns:a16="http://schemas.microsoft.com/office/drawing/2014/main" id="{5066515B-2294-6109-CA14-E7FC7A70858E}"/>
              </a:ext>
            </a:extLst>
          </p:cNvPr>
          <p:cNvSpPr txBox="1"/>
          <p:nvPr/>
        </p:nvSpPr>
        <p:spPr>
          <a:xfrm>
            <a:off x="1028700" y="1960955"/>
            <a:ext cx="16230600" cy="850233"/>
          </a:xfrm>
          <a:prstGeom prst="rect">
            <a:avLst/>
          </a:prstGeom>
        </p:spPr>
        <p:txBody>
          <a:bodyPr wrap="square" lIns="0" tIns="0" rIns="0" bIns="0" rtlCol="0" anchor="t">
            <a:spAutoFit/>
          </a:bodyPr>
          <a:lstStyle/>
          <a:p>
            <a:pPr algn="l">
              <a:lnSpc>
                <a:spcPts val="6600"/>
              </a:lnSpc>
            </a:pPr>
            <a:r>
              <a:rPr lang="en-US" sz="6000" b="1" dirty="0">
                <a:solidFill>
                  <a:srgbClr val="00538B"/>
                </a:solidFill>
                <a:latin typeface="Poppins Bold"/>
                <a:ea typeface="Poppins Bold"/>
                <a:cs typeface="Poppins Bold"/>
                <a:sym typeface="Poppins Bold"/>
              </a:rPr>
              <a:t>Court of Protection – Health and Welfare</a:t>
            </a:r>
          </a:p>
        </p:txBody>
      </p:sp>
      <p:sp>
        <p:nvSpPr>
          <p:cNvPr id="6" name="TextBox 5">
            <a:extLst>
              <a:ext uri="{FF2B5EF4-FFF2-40B4-BE49-F238E27FC236}">
                <a16:creationId xmlns:a16="http://schemas.microsoft.com/office/drawing/2014/main" id="{A21D6FD7-37AB-AA6F-EB53-E720099267E2}"/>
              </a:ext>
            </a:extLst>
          </p:cNvPr>
          <p:cNvSpPr txBox="1"/>
          <p:nvPr/>
        </p:nvSpPr>
        <p:spPr>
          <a:xfrm>
            <a:off x="1028700" y="3952566"/>
            <a:ext cx="14419848" cy="3077766"/>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Governed by the Court</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Terms of the Court order</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Rarely appointed</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Unlikely to be professional, local authority, panel deputy</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Best interest decisions/declarations of capacity </a:t>
            </a:r>
          </a:p>
        </p:txBody>
      </p:sp>
    </p:spTree>
    <p:extLst>
      <p:ext uri="{BB962C8B-B14F-4D97-AF65-F5344CB8AC3E}">
        <p14:creationId xmlns:p14="http://schemas.microsoft.com/office/powerpoint/2010/main" val="189251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4764BAE-8D95-45E6-4BD1-697804F39454}"/>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7F3920CA-E135-5BAD-761F-5F2C8FF53D59}"/>
              </a:ext>
            </a:extLst>
          </p:cNvPr>
          <p:cNvSpPr/>
          <p:nvPr/>
        </p:nvSpPr>
        <p:spPr>
          <a:xfrm>
            <a:off x="13879538" y="8536129"/>
            <a:ext cx="3379762" cy="722171"/>
          </a:xfrm>
          <a:custGeom>
            <a:avLst/>
            <a:gdLst/>
            <a:ahLst/>
            <a:cxnLst/>
            <a:rect l="l" t="t" r="r" b="b"/>
            <a:pathLst>
              <a:path w="3379762" h="722171">
                <a:moveTo>
                  <a:pt x="0" y="0"/>
                </a:moveTo>
                <a:lnTo>
                  <a:pt x="3379762" y="0"/>
                </a:lnTo>
                <a:lnTo>
                  <a:pt x="3379762" y="722171"/>
                </a:lnTo>
                <a:lnTo>
                  <a:pt x="0" y="722171"/>
                </a:lnTo>
                <a:lnTo>
                  <a:pt x="0" y="0"/>
                </a:lnTo>
                <a:close/>
              </a:path>
            </a:pathLst>
          </a:custGeom>
          <a:blipFill>
            <a:blip r:embed="rId4"/>
            <a:stretch>
              <a:fillRect/>
            </a:stretch>
          </a:blipFill>
        </p:spPr>
        <p:txBody>
          <a:bodyPr/>
          <a:lstStyle/>
          <a:p>
            <a:endParaRPr lang="en-GB"/>
          </a:p>
        </p:txBody>
      </p:sp>
      <p:sp>
        <p:nvSpPr>
          <p:cNvPr id="4" name="TextBox 4">
            <a:extLst>
              <a:ext uri="{FF2B5EF4-FFF2-40B4-BE49-F238E27FC236}">
                <a16:creationId xmlns:a16="http://schemas.microsoft.com/office/drawing/2014/main" id="{0A32E1FB-E84C-6409-DFB3-BE9D37DFC9F3}"/>
              </a:ext>
            </a:extLst>
          </p:cNvPr>
          <p:cNvSpPr txBox="1"/>
          <p:nvPr/>
        </p:nvSpPr>
        <p:spPr>
          <a:xfrm>
            <a:off x="1028700" y="1960955"/>
            <a:ext cx="16230600" cy="850233"/>
          </a:xfrm>
          <a:prstGeom prst="rect">
            <a:avLst/>
          </a:prstGeom>
        </p:spPr>
        <p:txBody>
          <a:bodyPr wrap="square" lIns="0" tIns="0" rIns="0" bIns="0" rtlCol="0" anchor="t">
            <a:spAutoFit/>
          </a:bodyPr>
          <a:lstStyle/>
          <a:p>
            <a:pPr algn="l">
              <a:lnSpc>
                <a:spcPts val="6600"/>
              </a:lnSpc>
            </a:pPr>
            <a:r>
              <a:rPr lang="en-US" sz="6000" b="1" dirty="0">
                <a:solidFill>
                  <a:srgbClr val="00538B"/>
                </a:solidFill>
                <a:latin typeface="Poppins Bold"/>
                <a:ea typeface="Poppins Bold"/>
                <a:cs typeface="Poppins Bold"/>
                <a:sym typeface="Poppins Bold"/>
              </a:rPr>
              <a:t>Attorneys and Deputies</a:t>
            </a:r>
          </a:p>
        </p:txBody>
      </p:sp>
      <p:sp>
        <p:nvSpPr>
          <p:cNvPr id="6" name="TextBox 5">
            <a:extLst>
              <a:ext uri="{FF2B5EF4-FFF2-40B4-BE49-F238E27FC236}">
                <a16:creationId xmlns:a16="http://schemas.microsoft.com/office/drawing/2014/main" id="{CAACF511-A8BE-690D-93A9-47679A376737}"/>
              </a:ext>
            </a:extLst>
          </p:cNvPr>
          <p:cNvSpPr txBox="1"/>
          <p:nvPr/>
        </p:nvSpPr>
        <p:spPr>
          <a:xfrm>
            <a:off x="927099" y="3622366"/>
            <a:ext cx="14419848" cy="6155531"/>
          </a:xfrm>
          <a:prstGeom prst="rect">
            <a:avLst/>
          </a:prstGeom>
        </p:spPr>
        <p:txBody>
          <a:bodyPr wrap="square" lIns="0" tIns="0" rIns="0" bIns="0" rtlCol="0" anchor="t">
            <a:spAutoFit/>
          </a:bodyPr>
          <a:lstStyle/>
          <a:p>
            <a:r>
              <a:rPr lang="en-US" sz="4000" dirty="0">
                <a:solidFill>
                  <a:srgbClr val="00538B"/>
                </a:solidFill>
                <a:latin typeface="Poppins Light"/>
                <a:ea typeface="Poppins Light"/>
                <a:cs typeface="Poppins Light"/>
                <a:sym typeface="Poppins Light"/>
              </a:rPr>
              <a:t>Both roles:</a:t>
            </a:r>
          </a:p>
          <a:p>
            <a:endParaRPr lang="en-US" sz="4000" dirty="0">
              <a:solidFill>
                <a:srgbClr val="00538B"/>
              </a:solidFill>
              <a:latin typeface="Poppins Light"/>
              <a:ea typeface="Poppins Light"/>
              <a:cs typeface="Poppins Light"/>
              <a:sym typeface="Poppins Light"/>
            </a:endParaRP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Responsibility</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Personal Accountability</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Difficulty</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Standards</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Best interest test – but what does that mean?</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Rules and regulations</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Supervision and monitoring </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A lonely thankless place?</a:t>
            </a:r>
          </a:p>
        </p:txBody>
      </p:sp>
    </p:spTree>
    <p:extLst>
      <p:ext uri="{BB962C8B-B14F-4D97-AF65-F5344CB8AC3E}">
        <p14:creationId xmlns:p14="http://schemas.microsoft.com/office/powerpoint/2010/main" val="291010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982CE55-30AB-BB2E-C8AA-F98234EEED1F}"/>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AFA6A26C-D54C-E8B5-3D4C-760AAC16EF19}"/>
              </a:ext>
            </a:extLst>
          </p:cNvPr>
          <p:cNvSpPr/>
          <p:nvPr/>
        </p:nvSpPr>
        <p:spPr>
          <a:xfrm>
            <a:off x="13879538" y="8536129"/>
            <a:ext cx="3379762" cy="722171"/>
          </a:xfrm>
          <a:custGeom>
            <a:avLst/>
            <a:gdLst/>
            <a:ahLst/>
            <a:cxnLst/>
            <a:rect l="l" t="t" r="r" b="b"/>
            <a:pathLst>
              <a:path w="3379762" h="722171">
                <a:moveTo>
                  <a:pt x="0" y="0"/>
                </a:moveTo>
                <a:lnTo>
                  <a:pt x="3379762" y="0"/>
                </a:lnTo>
                <a:lnTo>
                  <a:pt x="3379762" y="722171"/>
                </a:lnTo>
                <a:lnTo>
                  <a:pt x="0" y="722171"/>
                </a:lnTo>
                <a:lnTo>
                  <a:pt x="0" y="0"/>
                </a:lnTo>
                <a:close/>
              </a:path>
            </a:pathLst>
          </a:custGeom>
          <a:blipFill>
            <a:blip r:embed="rId4"/>
            <a:stretch>
              <a:fillRect/>
            </a:stretch>
          </a:blipFill>
        </p:spPr>
        <p:txBody>
          <a:bodyPr/>
          <a:lstStyle/>
          <a:p>
            <a:endParaRPr lang="en-GB"/>
          </a:p>
        </p:txBody>
      </p:sp>
      <p:sp>
        <p:nvSpPr>
          <p:cNvPr id="4" name="TextBox 4">
            <a:extLst>
              <a:ext uri="{FF2B5EF4-FFF2-40B4-BE49-F238E27FC236}">
                <a16:creationId xmlns:a16="http://schemas.microsoft.com/office/drawing/2014/main" id="{B0F1685A-53FF-23FB-13FE-0134A7499EE8}"/>
              </a:ext>
            </a:extLst>
          </p:cNvPr>
          <p:cNvSpPr txBox="1"/>
          <p:nvPr/>
        </p:nvSpPr>
        <p:spPr>
          <a:xfrm>
            <a:off x="1028700" y="1960955"/>
            <a:ext cx="16230600" cy="850233"/>
          </a:xfrm>
          <a:prstGeom prst="rect">
            <a:avLst/>
          </a:prstGeom>
        </p:spPr>
        <p:txBody>
          <a:bodyPr wrap="square" lIns="0" tIns="0" rIns="0" bIns="0" rtlCol="0" anchor="t">
            <a:spAutoFit/>
          </a:bodyPr>
          <a:lstStyle/>
          <a:p>
            <a:pPr algn="l">
              <a:lnSpc>
                <a:spcPts val="6600"/>
              </a:lnSpc>
            </a:pPr>
            <a:r>
              <a:rPr lang="en-US" sz="6000" b="1" dirty="0">
                <a:solidFill>
                  <a:srgbClr val="00538B"/>
                </a:solidFill>
                <a:latin typeface="Poppins Bold"/>
                <a:ea typeface="Poppins Bold"/>
                <a:cs typeface="Poppins Bold"/>
                <a:sym typeface="Poppins Bold"/>
              </a:rPr>
              <a:t>DOLS</a:t>
            </a:r>
          </a:p>
        </p:txBody>
      </p:sp>
      <p:sp>
        <p:nvSpPr>
          <p:cNvPr id="6" name="TextBox 5">
            <a:extLst>
              <a:ext uri="{FF2B5EF4-FFF2-40B4-BE49-F238E27FC236}">
                <a16:creationId xmlns:a16="http://schemas.microsoft.com/office/drawing/2014/main" id="{FD0C203B-0F30-139F-A9C3-08A57AD47065}"/>
              </a:ext>
            </a:extLst>
          </p:cNvPr>
          <p:cNvSpPr txBox="1"/>
          <p:nvPr/>
        </p:nvSpPr>
        <p:spPr>
          <a:xfrm>
            <a:off x="1028699" y="4130366"/>
            <a:ext cx="14419848" cy="246221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Scenario where P under informal admission, not detained under MHA – but deprived of liberty</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DOLS only trigger if P lacks capacity under MCA</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Over 18</a:t>
            </a:r>
          </a:p>
        </p:txBody>
      </p:sp>
    </p:spTree>
    <p:extLst>
      <p:ext uri="{BB962C8B-B14F-4D97-AF65-F5344CB8AC3E}">
        <p14:creationId xmlns:p14="http://schemas.microsoft.com/office/powerpoint/2010/main" val="5830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B619D58-E8B6-7464-77B5-A68FA996D62E}"/>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9A7C8AE2-7005-395B-5DB5-BBAD21CF00C5}"/>
              </a:ext>
            </a:extLst>
          </p:cNvPr>
          <p:cNvSpPr/>
          <p:nvPr/>
        </p:nvSpPr>
        <p:spPr>
          <a:xfrm>
            <a:off x="13879538" y="8536129"/>
            <a:ext cx="3379762" cy="722171"/>
          </a:xfrm>
          <a:custGeom>
            <a:avLst/>
            <a:gdLst/>
            <a:ahLst/>
            <a:cxnLst/>
            <a:rect l="l" t="t" r="r" b="b"/>
            <a:pathLst>
              <a:path w="3379762" h="722171">
                <a:moveTo>
                  <a:pt x="0" y="0"/>
                </a:moveTo>
                <a:lnTo>
                  <a:pt x="3379762" y="0"/>
                </a:lnTo>
                <a:lnTo>
                  <a:pt x="3379762" y="722171"/>
                </a:lnTo>
                <a:lnTo>
                  <a:pt x="0" y="722171"/>
                </a:lnTo>
                <a:lnTo>
                  <a:pt x="0" y="0"/>
                </a:lnTo>
                <a:close/>
              </a:path>
            </a:pathLst>
          </a:custGeom>
          <a:blipFill>
            <a:blip r:embed="rId4"/>
            <a:stretch>
              <a:fillRect/>
            </a:stretch>
          </a:blipFill>
        </p:spPr>
        <p:txBody>
          <a:bodyPr/>
          <a:lstStyle/>
          <a:p>
            <a:endParaRPr lang="en-GB"/>
          </a:p>
        </p:txBody>
      </p:sp>
      <p:sp>
        <p:nvSpPr>
          <p:cNvPr id="4" name="TextBox 4">
            <a:extLst>
              <a:ext uri="{FF2B5EF4-FFF2-40B4-BE49-F238E27FC236}">
                <a16:creationId xmlns:a16="http://schemas.microsoft.com/office/drawing/2014/main" id="{6060913E-5496-D9AE-4D84-F1EA693071DA}"/>
              </a:ext>
            </a:extLst>
          </p:cNvPr>
          <p:cNvSpPr txBox="1"/>
          <p:nvPr/>
        </p:nvSpPr>
        <p:spPr>
          <a:xfrm>
            <a:off x="1028700" y="1960955"/>
            <a:ext cx="16230600" cy="1696618"/>
          </a:xfrm>
          <a:prstGeom prst="rect">
            <a:avLst/>
          </a:prstGeom>
        </p:spPr>
        <p:txBody>
          <a:bodyPr wrap="square" lIns="0" tIns="0" rIns="0" bIns="0" rtlCol="0" anchor="t">
            <a:spAutoFit/>
          </a:bodyPr>
          <a:lstStyle/>
          <a:p>
            <a:pPr algn="l">
              <a:lnSpc>
                <a:spcPts val="6600"/>
              </a:lnSpc>
            </a:pPr>
            <a:r>
              <a:rPr lang="en-US" sz="6000" b="1" dirty="0">
                <a:solidFill>
                  <a:srgbClr val="00538B"/>
                </a:solidFill>
                <a:latin typeface="Poppins Bold"/>
                <a:ea typeface="Poppins Bold"/>
                <a:cs typeface="Poppins Bold"/>
                <a:sym typeface="Poppins Bold"/>
              </a:rPr>
              <a:t>Parents and Carers – how can you help your child?</a:t>
            </a:r>
          </a:p>
        </p:txBody>
      </p:sp>
      <p:sp>
        <p:nvSpPr>
          <p:cNvPr id="6" name="TextBox 5">
            <a:extLst>
              <a:ext uri="{FF2B5EF4-FFF2-40B4-BE49-F238E27FC236}">
                <a16:creationId xmlns:a16="http://schemas.microsoft.com/office/drawing/2014/main" id="{969D98A7-F481-10FE-8A8F-65144B80ED22}"/>
              </a:ext>
            </a:extLst>
          </p:cNvPr>
          <p:cNvSpPr txBox="1"/>
          <p:nvPr/>
        </p:nvSpPr>
        <p:spPr>
          <a:xfrm>
            <a:off x="1028699" y="4130366"/>
            <a:ext cx="14419848" cy="4308872"/>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Consideration of whether an LPA or COP application is needed for YP?</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Consideration of whether YP can make a Will?</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Parents/carers should make LPAs for their own affairs</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Parents/carers should make Wills with guardianship provisions, family trusts?</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Is consideration needed for DOLS?</a:t>
            </a:r>
          </a:p>
        </p:txBody>
      </p:sp>
    </p:spTree>
    <p:extLst>
      <p:ext uri="{BB962C8B-B14F-4D97-AF65-F5344CB8AC3E}">
        <p14:creationId xmlns:p14="http://schemas.microsoft.com/office/powerpoint/2010/main" val="21186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FA752A1-834E-F0C4-2126-FF8BF462B259}"/>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00B535D9-4710-121A-D4E1-072F0AFCB798}"/>
              </a:ext>
            </a:extLst>
          </p:cNvPr>
          <p:cNvSpPr/>
          <p:nvPr/>
        </p:nvSpPr>
        <p:spPr>
          <a:xfrm>
            <a:off x="13879538" y="8536129"/>
            <a:ext cx="3379762" cy="722171"/>
          </a:xfrm>
          <a:custGeom>
            <a:avLst/>
            <a:gdLst/>
            <a:ahLst/>
            <a:cxnLst/>
            <a:rect l="l" t="t" r="r" b="b"/>
            <a:pathLst>
              <a:path w="3379762" h="722171">
                <a:moveTo>
                  <a:pt x="0" y="0"/>
                </a:moveTo>
                <a:lnTo>
                  <a:pt x="3379762" y="0"/>
                </a:lnTo>
                <a:lnTo>
                  <a:pt x="3379762" y="722171"/>
                </a:lnTo>
                <a:lnTo>
                  <a:pt x="0" y="722171"/>
                </a:lnTo>
                <a:lnTo>
                  <a:pt x="0" y="0"/>
                </a:lnTo>
                <a:close/>
              </a:path>
            </a:pathLst>
          </a:custGeom>
          <a:blipFill>
            <a:blip r:embed="rId4"/>
            <a:stretch>
              <a:fillRect/>
            </a:stretch>
          </a:blipFill>
        </p:spPr>
        <p:txBody>
          <a:bodyPr/>
          <a:lstStyle/>
          <a:p>
            <a:endParaRPr lang="en-GB"/>
          </a:p>
        </p:txBody>
      </p:sp>
      <p:sp>
        <p:nvSpPr>
          <p:cNvPr id="4" name="TextBox 4">
            <a:extLst>
              <a:ext uri="{FF2B5EF4-FFF2-40B4-BE49-F238E27FC236}">
                <a16:creationId xmlns:a16="http://schemas.microsoft.com/office/drawing/2014/main" id="{DA297F9D-9743-3A54-BB3B-7462BFEEA059}"/>
              </a:ext>
            </a:extLst>
          </p:cNvPr>
          <p:cNvSpPr txBox="1"/>
          <p:nvPr/>
        </p:nvSpPr>
        <p:spPr>
          <a:xfrm>
            <a:off x="1028700" y="1960955"/>
            <a:ext cx="16230600" cy="850233"/>
          </a:xfrm>
          <a:prstGeom prst="rect">
            <a:avLst/>
          </a:prstGeom>
        </p:spPr>
        <p:txBody>
          <a:bodyPr wrap="square" lIns="0" tIns="0" rIns="0" bIns="0" rtlCol="0" anchor="t">
            <a:spAutoFit/>
          </a:bodyPr>
          <a:lstStyle/>
          <a:p>
            <a:pPr algn="l">
              <a:lnSpc>
                <a:spcPts val="6600"/>
              </a:lnSpc>
            </a:pPr>
            <a:r>
              <a:rPr lang="en-US" sz="6000" b="1" dirty="0">
                <a:solidFill>
                  <a:srgbClr val="00538B"/>
                </a:solidFill>
                <a:latin typeface="Poppins Bold"/>
                <a:ea typeface="Poppins Bold"/>
                <a:cs typeface="Poppins Bold"/>
                <a:sym typeface="Poppins Bold"/>
              </a:rPr>
              <a:t>So what can you do:</a:t>
            </a:r>
          </a:p>
        </p:txBody>
      </p:sp>
      <p:sp>
        <p:nvSpPr>
          <p:cNvPr id="6" name="TextBox 5">
            <a:extLst>
              <a:ext uri="{FF2B5EF4-FFF2-40B4-BE49-F238E27FC236}">
                <a16:creationId xmlns:a16="http://schemas.microsoft.com/office/drawing/2014/main" id="{43B09B9C-16E3-80DF-6A6A-D5518702593F}"/>
              </a:ext>
            </a:extLst>
          </p:cNvPr>
          <p:cNvSpPr txBox="1"/>
          <p:nvPr/>
        </p:nvSpPr>
        <p:spPr>
          <a:xfrm>
            <a:off x="1028699" y="4130366"/>
            <a:ext cx="14419848" cy="369331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If in doubt – ask! Take legal, medical, financial advice – at P’s cost.</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Ask the OPG.</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Apply to the Court.</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If it’s something that has already happened – come clean now.</a:t>
            </a:r>
          </a:p>
        </p:txBody>
      </p:sp>
    </p:spTree>
    <p:extLst>
      <p:ext uri="{BB962C8B-B14F-4D97-AF65-F5344CB8AC3E}">
        <p14:creationId xmlns:p14="http://schemas.microsoft.com/office/powerpoint/2010/main" val="75462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3"/>
          <p:cNvSpPr/>
          <p:nvPr/>
        </p:nvSpPr>
        <p:spPr>
          <a:xfrm>
            <a:off x="7231127" y="9258300"/>
            <a:ext cx="428625" cy="428625"/>
          </a:xfrm>
          <a:custGeom>
            <a:avLst/>
            <a:gdLst/>
            <a:ahLst/>
            <a:cxnLst/>
            <a:rect l="l" t="t" r="r" b="b"/>
            <a:pathLst>
              <a:path w="428625" h="428625">
                <a:moveTo>
                  <a:pt x="0" y="0"/>
                </a:moveTo>
                <a:lnTo>
                  <a:pt x="428625" y="0"/>
                </a:lnTo>
                <a:lnTo>
                  <a:pt x="428625"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472385" y="9258300"/>
            <a:ext cx="428625" cy="428625"/>
          </a:xfrm>
          <a:custGeom>
            <a:avLst/>
            <a:gdLst/>
            <a:ahLst/>
            <a:cxnLst/>
            <a:rect l="l" t="t" r="r" b="b"/>
            <a:pathLst>
              <a:path w="428625" h="428625">
                <a:moveTo>
                  <a:pt x="0" y="0"/>
                </a:moveTo>
                <a:lnTo>
                  <a:pt x="428625" y="0"/>
                </a:lnTo>
                <a:lnTo>
                  <a:pt x="428625" y="428625"/>
                </a:lnTo>
                <a:lnTo>
                  <a:pt x="0" y="4286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3431812" y="9258300"/>
            <a:ext cx="371652" cy="422332"/>
          </a:xfrm>
          <a:custGeom>
            <a:avLst/>
            <a:gdLst/>
            <a:ahLst/>
            <a:cxnLst/>
            <a:rect l="l" t="t" r="r" b="b"/>
            <a:pathLst>
              <a:path w="371652" h="422332">
                <a:moveTo>
                  <a:pt x="0" y="0"/>
                </a:moveTo>
                <a:lnTo>
                  <a:pt x="371652" y="0"/>
                </a:lnTo>
                <a:lnTo>
                  <a:pt x="371652" y="422332"/>
                </a:lnTo>
                <a:lnTo>
                  <a:pt x="0" y="4223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TextBox 6"/>
          <p:cNvSpPr txBox="1"/>
          <p:nvPr/>
        </p:nvSpPr>
        <p:spPr>
          <a:xfrm>
            <a:off x="2239499" y="2112698"/>
            <a:ext cx="13891958" cy="6338274"/>
          </a:xfrm>
          <a:prstGeom prst="rect">
            <a:avLst/>
          </a:prstGeom>
        </p:spPr>
        <p:txBody>
          <a:bodyPr lIns="0" tIns="0" rIns="0" bIns="0" rtlCol="0" anchor="t">
            <a:spAutoFit/>
          </a:bodyPr>
          <a:lstStyle/>
          <a:p>
            <a:pPr algn="ctr">
              <a:lnSpc>
                <a:spcPts val="10079"/>
              </a:lnSpc>
            </a:pPr>
            <a:r>
              <a:rPr lang="en-US" sz="7199" dirty="0">
                <a:solidFill>
                  <a:srgbClr val="00538B"/>
                </a:solidFill>
                <a:latin typeface="Poppins Bold"/>
                <a:ea typeface="Poppins Bold"/>
                <a:cs typeface="Poppins Bold"/>
                <a:sym typeface="Poppins Bold"/>
              </a:rPr>
              <a:t>THANK YOU FOR LISTENING</a:t>
            </a:r>
          </a:p>
          <a:p>
            <a:pPr algn="ctr">
              <a:lnSpc>
                <a:spcPts val="10079"/>
              </a:lnSpc>
            </a:pPr>
            <a:endParaRPr lang="en-US" sz="7199" dirty="0">
              <a:solidFill>
                <a:srgbClr val="00538B"/>
              </a:solidFill>
              <a:latin typeface="Poppins Bold"/>
              <a:ea typeface="Poppins Bold"/>
              <a:cs typeface="Poppins Bold"/>
              <a:sym typeface="Poppins Bold"/>
            </a:endParaRPr>
          </a:p>
          <a:p>
            <a:pPr algn="ctr">
              <a:lnSpc>
                <a:spcPts val="5599"/>
              </a:lnSpc>
            </a:pPr>
            <a:r>
              <a:rPr lang="en-US" sz="3999" dirty="0">
                <a:solidFill>
                  <a:srgbClr val="00538B"/>
                </a:solidFill>
                <a:latin typeface="Poppins"/>
                <a:ea typeface="Poppins"/>
                <a:cs typeface="Poppins"/>
                <a:sym typeface="Poppins"/>
              </a:rPr>
              <a:t>Samantha Buckthought</a:t>
            </a:r>
          </a:p>
          <a:p>
            <a:pPr algn="ctr">
              <a:lnSpc>
                <a:spcPts val="5599"/>
              </a:lnSpc>
            </a:pPr>
            <a:r>
              <a:rPr lang="en-US" sz="3999" dirty="0">
                <a:solidFill>
                  <a:srgbClr val="00538B"/>
                </a:solidFill>
                <a:latin typeface="Poppins"/>
                <a:ea typeface="Poppins"/>
                <a:cs typeface="Poppins"/>
                <a:sym typeface="Poppins"/>
              </a:rPr>
              <a:t>Senior Private Client Partner</a:t>
            </a:r>
          </a:p>
          <a:p>
            <a:pPr algn="ctr">
              <a:lnSpc>
                <a:spcPts val="5599"/>
              </a:lnSpc>
            </a:pPr>
            <a:endParaRPr lang="en-US" sz="3999" dirty="0">
              <a:solidFill>
                <a:srgbClr val="00538B"/>
              </a:solidFill>
              <a:latin typeface="Poppins"/>
              <a:ea typeface="Poppins"/>
              <a:cs typeface="Poppins"/>
              <a:sym typeface="Poppins"/>
            </a:endParaRPr>
          </a:p>
          <a:p>
            <a:pPr algn="ctr">
              <a:lnSpc>
                <a:spcPts val="5599"/>
              </a:lnSpc>
            </a:pPr>
            <a:endParaRPr lang="en-US" sz="3999" dirty="0">
              <a:solidFill>
                <a:srgbClr val="00538B"/>
              </a:solidFill>
              <a:latin typeface="Poppins"/>
              <a:ea typeface="Poppins"/>
              <a:cs typeface="Poppins"/>
              <a:sym typeface="Poppins"/>
            </a:endParaRPr>
          </a:p>
          <a:p>
            <a:pPr algn="ctr">
              <a:lnSpc>
                <a:spcPts val="3500"/>
              </a:lnSpc>
            </a:pPr>
            <a:r>
              <a:rPr lang="en-US" sz="2500" dirty="0">
                <a:solidFill>
                  <a:srgbClr val="00538B"/>
                </a:solidFill>
                <a:latin typeface="Poppins"/>
                <a:ea typeface="Poppins"/>
                <a:cs typeface="Poppins"/>
                <a:sym typeface="Poppins"/>
              </a:rPr>
              <a:t>Connect with us on social media</a:t>
            </a:r>
          </a:p>
          <a:p>
            <a:pPr algn="ctr">
              <a:lnSpc>
                <a:spcPts val="3500"/>
              </a:lnSpc>
            </a:pPr>
            <a:r>
              <a:rPr lang="en-US" sz="2500" dirty="0">
                <a:solidFill>
                  <a:srgbClr val="00538B"/>
                </a:solidFill>
                <a:latin typeface="Poppins"/>
                <a:ea typeface="Poppins"/>
                <a:cs typeface="Poppins"/>
                <a:sym typeface="Poppins"/>
              </a:rPr>
              <a:t>@Wolferstans</a:t>
            </a:r>
          </a:p>
        </p:txBody>
      </p:sp>
      <p:sp>
        <p:nvSpPr>
          <p:cNvPr id="7" name="TextBox 7"/>
          <p:cNvSpPr txBox="1"/>
          <p:nvPr/>
        </p:nvSpPr>
        <p:spPr>
          <a:xfrm>
            <a:off x="2073201" y="9235123"/>
            <a:ext cx="3863157" cy="368300"/>
          </a:xfrm>
          <a:prstGeom prst="rect">
            <a:avLst/>
          </a:prstGeom>
        </p:spPr>
        <p:txBody>
          <a:bodyPr lIns="0" tIns="0" rIns="0" bIns="0" rtlCol="0" anchor="t">
            <a:spAutoFit/>
          </a:bodyPr>
          <a:lstStyle/>
          <a:p>
            <a:pPr algn="l">
              <a:lnSpc>
                <a:spcPts val="2800"/>
              </a:lnSpc>
              <a:spcBef>
                <a:spcPct val="0"/>
              </a:spcBef>
            </a:pPr>
            <a:r>
              <a:rPr lang="en-US" sz="2000">
                <a:solidFill>
                  <a:srgbClr val="00538B"/>
                </a:solidFill>
                <a:latin typeface="Poppins"/>
                <a:ea typeface="Poppins"/>
                <a:cs typeface="Poppins"/>
                <a:sym typeface="Poppins"/>
              </a:rPr>
              <a:t>www.wolferstans.com</a:t>
            </a:r>
          </a:p>
        </p:txBody>
      </p:sp>
      <p:sp>
        <p:nvSpPr>
          <p:cNvPr id="8" name="TextBox 8"/>
          <p:cNvSpPr txBox="1"/>
          <p:nvPr/>
        </p:nvSpPr>
        <p:spPr>
          <a:xfrm>
            <a:off x="7831202" y="9235123"/>
            <a:ext cx="4828015" cy="368300"/>
          </a:xfrm>
          <a:prstGeom prst="rect">
            <a:avLst/>
          </a:prstGeom>
        </p:spPr>
        <p:txBody>
          <a:bodyPr lIns="0" tIns="0" rIns="0" bIns="0" rtlCol="0" anchor="t">
            <a:spAutoFit/>
          </a:bodyPr>
          <a:lstStyle/>
          <a:p>
            <a:pPr algn="l">
              <a:lnSpc>
                <a:spcPts val="2800"/>
              </a:lnSpc>
              <a:spcBef>
                <a:spcPct val="0"/>
              </a:spcBef>
            </a:pPr>
            <a:r>
              <a:rPr lang="en-US" sz="2000">
                <a:solidFill>
                  <a:srgbClr val="00538B"/>
                </a:solidFill>
                <a:latin typeface="Poppins"/>
                <a:ea typeface="Poppins"/>
                <a:cs typeface="Poppins"/>
                <a:sym typeface="Poppins"/>
              </a:rPr>
              <a:t>clientservices@wolferstans.com</a:t>
            </a:r>
          </a:p>
        </p:txBody>
      </p:sp>
      <p:sp>
        <p:nvSpPr>
          <p:cNvPr id="9" name="TextBox 9"/>
          <p:cNvSpPr txBox="1"/>
          <p:nvPr/>
        </p:nvSpPr>
        <p:spPr>
          <a:xfrm>
            <a:off x="13974914" y="9235123"/>
            <a:ext cx="4313086" cy="368300"/>
          </a:xfrm>
          <a:prstGeom prst="rect">
            <a:avLst/>
          </a:prstGeom>
        </p:spPr>
        <p:txBody>
          <a:bodyPr lIns="0" tIns="0" rIns="0" bIns="0" rtlCol="0" anchor="t">
            <a:spAutoFit/>
          </a:bodyPr>
          <a:lstStyle/>
          <a:p>
            <a:pPr algn="l">
              <a:lnSpc>
                <a:spcPts val="2800"/>
              </a:lnSpc>
              <a:spcBef>
                <a:spcPct val="0"/>
              </a:spcBef>
            </a:pPr>
            <a:r>
              <a:rPr lang="en-US" sz="2000">
                <a:solidFill>
                  <a:srgbClr val="00538B"/>
                </a:solidFill>
                <a:latin typeface="Poppins"/>
                <a:ea typeface="Poppins"/>
                <a:cs typeface="Poppins"/>
                <a:sym typeface="Poppins"/>
              </a:rPr>
              <a:t>01752 292 292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6DB0-370B-AF54-F56D-C934A2B78456}"/>
              </a:ext>
            </a:extLst>
          </p:cNvPr>
          <p:cNvSpPr>
            <a:spLocks noGrp="1"/>
          </p:cNvSpPr>
          <p:nvPr>
            <p:ph type="title"/>
          </p:nvPr>
        </p:nvSpPr>
        <p:spPr>
          <a:xfrm>
            <a:off x="3689350" y="3286919"/>
            <a:ext cx="10909300" cy="3713162"/>
          </a:xfrm>
        </p:spPr>
        <p:txBody>
          <a:bodyPr>
            <a:normAutofit/>
          </a:bodyPr>
          <a:lstStyle/>
          <a:p>
            <a:r>
              <a:rPr lang="en-US" sz="4600" dirty="0"/>
              <a:t>Planning for the Future: EHCPs, Continuing Care, and Transition</a:t>
            </a:r>
            <a:br>
              <a:rPr lang="en-US" sz="4600" dirty="0"/>
            </a:br>
            <a:br>
              <a:rPr lang="en-US" sz="4600" dirty="0"/>
            </a:br>
            <a:r>
              <a:rPr lang="en-US" sz="4600" dirty="0"/>
              <a:t>Sharon </a:t>
            </a:r>
            <a:r>
              <a:rPr lang="en-US" sz="4600" dirty="0" err="1"/>
              <a:t>Lamerton</a:t>
            </a:r>
            <a:br>
              <a:rPr lang="en-US" sz="4600" dirty="0"/>
            </a:br>
            <a:r>
              <a:rPr lang="en-US" sz="4600" dirty="0"/>
              <a:t>Care or Not</a:t>
            </a:r>
            <a:endParaRPr lang="en-GB" sz="4600" dirty="0"/>
          </a:p>
        </p:txBody>
      </p:sp>
    </p:spTree>
    <p:extLst>
      <p:ext uri="{BB962C8B-B14F-4D97-AF65-F5344CB8AC3E}">
        <p14:creationId xmlns:p14="http://schemas.microsoft.com/office/powerpoint/2010/main" val="1810331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2F37-AAFB-6B12-6032-6BECEAFE923B}"/>
              </a:ext>
            </a:extLst>
          </p:cNvPr>
          <p:cNvSpPr>
            <a:spLocks noGrp="1"/>
          </p:cNvSpPr>
          <p:nvPr>
            <p:ph type="title"/>
          </p:nvPr>
        </p:nvSpPr>
        <p:spPr>
          <a:xfrm>
            <a:off x="918971" y="648797"/>
            <a:ext cx="10287000" cy="1399032"/>
          </a:xfrm>
        </p:spPr>
        <p:txBody>
          <a:bodyPr anchor="b">
            <a:normAutofit/>
          </a:bodyPr>
          <a:lstStyle/>
          <a:p>
            <a:pPr algn="l"/>
            <a:r>
              <a:rPr lang="en-US" sz="4200" dirty="0"/>
              <a:t>Key Components and Purpose of EHCPs</a:t>
            </a:r>
          </a:p>
        </p:txBody>
      </p:sp>
      <p:sp>
        <p:nvSpPr>
          <p:cNvPr id="3" name="Content Placeholder 2">
            <a:extLst>
              <a:ext uri="{FF2B5EF4-FFF2-40B4-BE49-F238E27FC236}">
                <a16:creationId xmlns:a16="http://schemas.microsoft.com/office/drawing/2014/main" id="{A4962979-1D01-76C8-44CA-7F39668ABD6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18971" y="2581148"/>
            <a:ext cx="10287000" cy="6803055"/>
          </a:xfrm>
        </p:spPr>
        <p:txBody>
          <a:bodyPr>
            <a:noAutofit/>
          </a:bodyPr>
          <a:lstStyle/>
          <a:p>
            <a:pPr marL="0" indent="0">
              <a:spcBef>
                <a:spcPts val="3750"/>
              </a:spcBef>
              <a:buNone/>
            </a:pPr>
            <a:r>
              <a:rPr lang="en-US" sz="2800" b="1" dirty="0"/>
              <a:t>Holistic Needs Assessment</a:t>
            </a:r>
          </a:p>
          <a:p>
            <a:pPr marL="457200" lvl="1" indent="-457200"/>
            <a:r>
              <a:rPr lang="en-US" dirty="0"/>
              <a:t>EHCPs provide a detailed, coordinated overview of educational, health, and social care needs for young people.</a:t>
            </a:r>
          </a:p>
          <a:p>
            <a:pPr marL="0" indent="0">
              <a:spcBef>
                <a:spcPts val="3750"/>
              </a:spcBef>
              <a:buNone/>
            </a:pPr>
            <a:r>
              <a:rPr lang="en-US" sz="2800" b="1" dirty="0"/>
              <a:t>Measurable Outcomes and Legal Framework</a:t>
            </a:r>
          </a:p>
          <a:p>
            <a:pPr marL="457200" lvl="1" indent="-457200"/>
            <a:r>
              <a:rPr lang="en-US" dirty="0"/>
              <a:t>EHCPs set clear, measurable targets and have legal backing ensuring consistent delivery of support.</a:t>
            </a:r>
          </a:p>
          <a:p>
            <a:pPr marL="0" indent="0">
              <a:spcBef>
                <a:spcPts val="3750"/>
              </a:spcBef>
              <a:buNone/>
            </a:pPr>
            <a:r>
              <a:rPr lang="en-US" sz="2800" b="1" dirty="0" err="1"/>
              <a:t>Personalised</a:t>
            </a:r>
            <a:r>
              <a:rPr lang="en-US" sz="2800" b="1" dirty="0"/>
              <a:t> Support and Placement</a:t>
            </a:r>
          </a:p>
          <a:p>
            <a:pPr marL="457200" lvl="1" indent="-457200"/>
            <a:r>
              <a:rPr lang="en-US" dirty="0"/>
              <a:t>EHCPs guide educational placement ensuring tailored support aligned with the child's aspirations and needs.</a:t>
            </a:r>
          </a:p>
          <a:p>
            <a:pPr marL="0" indent="0">
              <a:spcBef>
                <a:spcPts val="3750"/>
              </a:spcBef>
              <a:buNone/>
            </a:pPr>
            <a:r>
              <a:rPr lang="en-US" sz="2800" b="1" dirty="0"/>
              <a:t>Ongoing Review and Collaboration</a:t>
            </a:r>
          </a:p>
          <a:p>
            <a:pPr marL="457200" lvl="1" indent="-457200"/>
            <a:r>
              <a:rPr lang="en-US" dirty="0"/>
              <a:t>Regular annual reviews involve multiple professionals to update and refine the EHCP effectively.</a:t>
            </a:r>
          </a:p>
        </p:txBody>
      </p:sp>
      <p:pic>
        <p:nvPicPr>
          <p:cNvPr id="5" name="Content Placeholder 4" descr="Individual circle or globe on a white background made up of small human silhouette figures. Each figure is a different color one would find in a rainbow. Could also symbolize gay pride.">
            <a:extLst>
              <a:ext uri="{FF2B5EF4-FFF2-40B4-BE49-F238E27FC236}">
                <a16:creationId xmlns:a16="http://schemas.microsoft.com/office/drawing/2014/main" id="{32D9C2D0-D582-4729-9F75-02628231F343}"/>
              </a:ext>
            </a:extLst>
          </p:cNvPr>
          <p:cNvPicPr>
            <a:picLocks noGrp="1" noChangeAspect="1"/>
          </p:cNvPicPr>
          <p:nvPr>
            <p:ph type="pic" sz="quarter" idx="13"/>
          </p:nvPr>
        </p:nvPicPr>
        <p:blipFill>
          <a:blip r:embed="rId3"/>
          <a:srcRect l="30204" r="29887" b="-1"/>
          <a:stretch>
            <a:fillRect/>
          </a:stretch>
        </p:blipFill>
        <p:spPr>
          <a:xfrm>
            <a:off x="12137599" y="15"/>
            <a:ext cx="6150401" cy="10286985"/>
          </a:xfrm>
          <a:solidFill>
            <a:srgbClr val="F3EBE8"/>
          </a:solidFill>
        </p:spPr>
      </p:pic>
    </p:spTree>
    <p:extLst>
      <p:ext uri="{BB962C8B-B14F-4D97-AF65-F5344CB8AC3E}">
        <p14:creationId xmlns:p14="http://schemas.microsoft.com/office/powerpoint/2010/main" val="958303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4"/>
          <p:cNvSpPr txBox="1"/>
          <p:nvPr/>
        </p:nvSpPr>
        <p:spPr>
          <a:xfrm>
            <a:off x="3608088" y="1368748"/>
            <a:ext cx="11071823" cy="7549503"/>
          </a:xfrm>
          <a:prstGeom prst="rect">
            <a:avLst/>
          </a:prstGeom>
        </p:spPr>
        <p:txBody>
          <a:bodyPr wrap="square" lIns="0" tIns="0" rIns="0" bIns="0" rtlCol="0" anchor="t">
            <a:spAutoFit/>
          </a:bodyPr>
          <a:lstStyle/>
          <a:p>
            <a:pPr algn="ctr">
              <a:lnSpc>
                <a:spcPts val="6600"/>
              </a:lnSpc>
            </a:pPr>
            <a:r>
              <a:rPr lang="en-US" sz="6000" b="1" dirty="0">
                <a:solidFill>
                  <a:srgbClr val="00538B"/>
                </a:solidFill>
                <a:latin typeface="Poppins Bold"/>
                <a:ea typeface="Poppins Bold"/>
                <a:cs typeface="Poppins Bold"/>
                <a:sym typeface="Poppins Bold"/>
              </a:rPr>
              <a:t>Court of Protection</a:t>
            </a:r>
          </a:p>
          <a:p>
            <a:pPr algn="ctr">
              <a:lnSpc>
                <a:spcPts val="6600"/>
              </a:lnSpc>
            </a:pPr>
            <a:r>
              <a:rPr lang="en-US" sz="4000" b="1" dirty="0">
                <a:solidFill>
                  <a:srgbClr val="00538B"/>
                </a:solidFill>
                <a:latin typeface="Poppins Bold"/>
                <a:ea typeface="Poppins Bold"/>
                <a:cs typeface="Poppins Bold"/>
                <a:sym typeface="Poppins Bold"/>
              </a:rPr>
              <a:t>Bridging Childhood to Adulthood</a:t>
            </a:r>
          </a:p>
          <a:p>
            <a:pPr algn="ctr">
              <a:lnSpc>
                <a:spcPts val="6600"/>
              </a:lnSpc>
            </a:pPr>
            <a:endParaRPr lang="en-US" sz="4000" b="1" dirty="0">
              <a:solidFill>
                <a:srgbClr val="00538B"/>
              </a:solidFill>
              <a:latin typeface="Poppins Bold"/>
              <a:ea typeface="Poppins Bold"/>
              <a:cs typeface="Poppins Bold"/>
              <a:sym typeface="Poppins Bold"/>
            </a:endParaRPr>
          </a:p>
          <a:p>
            <a:pPr algn="ctr">
              <a:lnSpc>
                <a:spcPts val="6600"/>
              </a:lnSpc>
            </a:pPr>
            <a:r>
              <a:rPr lang="en-US" sz="4000" dirty="0">
                <a:solidFill>
                  <a:srgbClr val="00538B"/>
                </a:solidFill>
                <a:latin typeface="Poppins Light" panose="00000400000000000000" pitchFamily="2" charset="0"/>
                <a:ea typeface="Poppins Bold"/>
                <a:cs typeface="Poppins Light" panose="00000400000000000000" pitchFamily="2" charset="0"/>
                <a:sym typeface="Poppins Bold"/>
              </a:rPr>
              <a:t>Hosted by</a:t>
            </a:r>
          </a:p>
          <a:p>
            <a:pPr algn="ctr">
              <a:lnSpc>
                <a:spcPts val="6600"/>
              </a:lnSpc>
            </a:pPr>
            <a:endParaRPr lang="en-US" sz="4000" dirty="0">
              <a:solidFill>
                <a:srgbClr val="00538B"/>
              </a:solidFill>
              <a:latin typeface="Poppins Light" panose="00000400000000000000" pitchFamily="2" charset="0"/>
              <a:ea typeface="Poppins Bold"/>
              <a:cs typeface="Poppins Light" panose="00000400000000000000" pitchFamily="2" charset="0"/>
              <a:sym typeface="Poppins Bold"/>
            </a:endParaRPr>
          </a:p>
          <a:p>
            <a:pPr algn="ctr">
              <a:lnSpc>
                <a:spcPts val="6600"/>
              </a:lnSpc>
            </a:pPr>
            <a:r>
              <a:rPr lang="en-US" sz="4000" b="1" dirty="0">
                <a:solidFill>
                  <a:srgbClr val="00538B"/>
                </a:solidFill>
                <a:latin typeface="Poppins Bold"/>
                <a:ea typeface="Poppins Bold"/>
                <a:cs typeface="Poppins Bold"/>
                <a:sym typeface="Poppins Bold"/>
              </a:rPr>
              <a:t>Samantha Buckthought</a:t>
            </a:r>
          </a:p>
          <a:p>
            <a:pPr algn="ctr">
              <a:lnSpc>
                <a:spcPts val="6600"/>
              </a:lnSpc>
            </a:pPr>
            <a:r>
              <a:rPr lang="en-US" sz="4000" b="1" dirty="0">
                <a:solidFill>
                  <a:srgbClr val="00538B"/>
                </a:solidFill>
                <a:latin typeface="Poppins Light" panose="00000400000000000000" pitchFamily="2" charset="0"/>
                <a:ea typeface="Poppins Bold"/>
                <a:cs typeface="Poppins Light" panose="00000400000000000000" pitchFamily="2" charset="0"/>
                <a:sym typeface="Poppins Bold"/>
              </a:rPr>
              <a:t>Senior Private Client Partner, Panel Deputy</a:t>
            </a:r>
          </a:p>
          <a:p>
            <a:pPr algn="ctr">
              <a:lnSpc>
                <a:spcPts val="6600"/>
              </a:lnSpc>
            </a:pPr>
            <a:r>
              <a:rPr lang="en-US" sz="4000" b="1" dirty="0">
                <a:solidFill>
                  <a:srgbClr val="00538B"/>
                </a:solidFill>
                <a:latin typeface="Poppins Bold"/>
                <a:ea typeface="Poppins Bold"/>
                <a:cs typeface="Poppins Bold"/>
                <a:sym typeface="Poppins Bold"/>
              </a:rPr>
              <a:t>And</a:t>
            </a:r>
          </a:p>
          <a:p>
            <a:pPr algn="ctr">
              <a:lnSpc>
                <a:spcPts val="6600"/>
              </a:lnSpc>
            </a:pPr>
            <a:r>
              <a:rPr lang="en-US" sz="4000" b="1" dirty="0" err="1">
                <a:solidFill>
                  <a:srgbClr val="00538B"/>
                </a:solidFill>
                <a:latin typeface="Poppins Bold"/>
                <a:ea typeface="Poppins Bold"/>
                <a:cs typeface="Poppins Bold"/>
                <a:sym typeface="Poppins Bold"/>
              </a:rPr>
              <a:t>Wolferstans</a:t>
            </a:r>
            <a:r>
              <a:rPr lang="en-US" sz="4000" b="1" dirty="0">
                <a:solidFill>
                  <a:srgbClr val="00538B"/>
                </a:solidFill>
                <a:latin typeface="Poppins Bold"/>
                <a:ea typeface="Poppins Bold"/>
                <a:cs typeface="Poppins Bold"/>
                <a:sym typeface="Poppins Bold"/>
              </a:rPr>
              <a:t> Court of Protection Team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CE33-D186-F99F-0492-F7B348CC9C5C}"/>
              </a:ext>
            </a:extLst>
          </p:cNvPr>
          <p:cNvSpPr>
            <a:spLocks noGrp="1"/>
          </p:cNvSpPr>
          <p:nvPr>
            <p:ph type="title"/>
          </p:nvPr>
        </p:nvSpPr>
        <p:spPr>
          <a:xfrm>
            <a:off x="918971" y="828717"/>
            <a:ext cx="10287000" cy="1399032"/>
          </a:xfrm>
        </p:spPr>
        <p:txBody>
          <a:bodyPr anchor="b">
            <a:normAutofit/>
          </a:bodyPr>
          <a:lstStyle/>
          <a:p>
            <a:pPr algn="l"/>
            <a:r>
              <a:rPr lang="en-US" sz="4200" dirty="0"/>
              <a:t>Importance of Accurate and Updated EHCP Reviews</a:t>
            </a:r>
          </a:p>
        </p:txBody>
      </p:sp>
      <p:sp>
        <p:nvSpPr>
          <p:cNvPr id="3" name="Content Placeholder 2">
            <a:extLst>
              <a:ext uri="{FF2B5EF4-FFF2-40B4-BE49-F238E27FC236}">
                <a16:creationId xmlns:a16="http://schemas.microsoft.com/office/drawing/2014/main" id="{7BF94F6C-28EF-FFE5-B64F-89607747EDA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18971" y="2655228"/>
            <a:ext cx="10287000" cy="6803055"/>
          </a:xfrm>
        </p:spPr>
        <p:txBody>
          <a:bodyPr>
            <a:noAutofit/>
          </a:bodyPr>
          <a:lstStyle/>
          <a:p>
            <a:pPr marL="0" indent="0">
              <a:spcBef>
                <a:spcPts val="3750"/>
              </a:spcBef>
              <a:buNone/>
            </a:pPr>
            <a:r>
              <a:rPr lang="en-US" sz="2800" b="1" dirty="0"/>
              <a:t>Purpose of Annual Reviews</a:t>
            </a:r>
          </a:p>
          <a:p>
            <a:pPr marL="0" lvl="1" indent="0">
              <a:buNone/>
            </a:pPr>
            <a:r>
              <a:rPr lang="en-US" dirty="0"/>
              <a:t>Annual reviews keep EHCPs accurate by reflecting evolving needs and changing circumstances of the child or young person.</a:t>
            </a:r>
          </a:p>
          <a:p>
            <a:pPr marL="0" indent="0">
              <a:spcBef>
                <a:spcPts val="3750"/>
              </a:spcBef>
              <a:buNone/>
            </a:pPr>
            <a:r>
              <a:rPr lang="en-US" sz="2800" b="1" dirty="0"/>
              <a:t>Collaborative Process</a:t>
            </a:r>
          </a:p>
          <a:p>
            <a:pPr marL="0" lvl="1" indent="0">
              <a:buNone/>
            </a:pPr>
            <a:r>
              <a:rPr lang="en-US" dirty="0"/>
              <a:t>Effective reviews involve families, educators, healthcare, and social care professionals working together comprehensively.</a:t>
            </a:r>
          </a:p>
          <a:p>
            <a:pPr marL="0" indent="0">
              <a:spcBef>
                <a:spcPts val="3750"/>
              </a:spcBef>
              <a:buNone/>
            </a:pPr>
            <a:r>
              <a:rPr lang="en-US" sz="2800" b="1" dirty="0"/>
              <a:t>Avoiding Checkbox Exercises</a:t>
            </a:r>
          </a:p>
          <a:p>
            <a:pPr marL="0" lvl="1" indent="0">
              <a:buNone/>
            </a:pPr>
            <a:r>
              <a:rPr lang="en-US" dirty="0"/>
              <a:t>Reducing reviews to checkbox tasks leads to outdated plans that fail to meet real needs and reduce effectiveness.</a:t>
            </a:r>
          </a:p>
          <a:p>
            <a:pPr marL="0" indent="0">
              <a:spcBef>
                <a:spcPts val="3750"/>
              </a:spcBef>
              <a:buNone/>
            </a:pPr>
            <a:r>
              <a:rPr lang="en-US" sz="2800" b="1" dirty="0"/>
              <a:t>Benefits of Thorough Reviews</a:t>
            </a:r>
          </a:p>
          <a:p>
            <a:pPr marL="0" lvl="1" indent="0">
              <a:buNone/>
            </a:pPr>
            <a:r>
              <a:rPr lang="en-US" dirty="0"/>
              <a:t>Well-conducted reviews prevent drift, improve accountability, and enhance outcomes for the child over time.</a:t>
            </a:r>
          </a:p>
        </p:txBody>
      </p:sp>
      <p:pic>
        <p:nvPicPr>
          <p:cNvPr id="5" name="Content Placeholder 4" descr="Team leader discussing sales figure to co-workers.">
            <a:extLst>
              <a:ext uri="{FF2B5EF4-FFF2-40B4-BE49-F238E27FC236}">
                <a16:creationId xmlns:a16="http://schemas.microsoft.com/office/drawing/2014/main" id="{A7FDEB73-83C4-4390-B178-76EAF1336B41}"/>
              </a:ext>
            </a:extLst>
          </p:cNvPr>
          <p:cNvPicPr>
            <a:picLocks noGrp="1" noChangeAspect="1"/>
          </p:cNvPicPr>
          <p:nvPr>
            <p:ph type="pic" sz="quarter" idx="13"/>
          </p:nvPr>
        </p:nvPicPr>
        <p:blipFill>
          <a:blip r:embed="rId3"/>
          <a:srcRect l="9180" r="50911" b="-1"/>
          <a:stretch>
            <a:fillRect/>
          </a:stretch>
        </p:blipFill>
        <p:spPr>
          <a:xfrm>
            <a:off x="12137599" y="15"/>
            <a:ext cx="6150401" cy="10286985"/>
          </a:xfrm>
          <a:solidFill>
            <a:srgbClr val="F3EBE8"/>
          </a:solidFill>
        </p:spPr>
      </p:pic>
    </p:spTree>
    <p:extLst>
      <p:ext uri="{BB962C8B-B14F-4D97-AF65-F5344CB8AC3E}">
        <p14:creationId xmlns:p14="http://schemas.microsoft.com/office/powerpoint/2010/main" val="4278175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A3C6-412E-4593-269C-E5910456D971}"/>
              </a:ext>
            </a:extLst>
          </p:cNvPr>
          <p:cNvSpPr>
            <a:spLocks noGrp="1"/>
          </p:cNvSpPr>
          <p:nvPr>
            <p:ph type="ctrTitle"/>
          </p:nvPr>
        </p:nvSpPr>
        <p:spPr>
          <a:xfrm>
            <a:off x="2283020" y="1923488"/>
            <a:ext cx="13340751" cy="5982825"/>
          </a:xfrm>
        </p:spPr>
        <p:txBody>
          <a:bodyPr anchor="ctr">
            <a:normAutofit/>
          </a:bodyPr>
          <a:lstStyle/>
          <a:p>
            <a:r>
              <a:rPr lang="en-US"/>
              <a:t>Transition Planning</a:t>
            </a:r>
          </a:p>
        </p:txBody>
      </p:sp>
    </p:spTree>
    <p:extLst>
      <p:ext uri="{BB962C8B-B14F-4D97-AF65-F5344CB8AC3E}">
        <p14:creationId xmlns:p14="http://schemas.microsoft.com/office/powerpoint/2010/main" val="1501032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A12D-8B3E-4DDB-2E8A-0E15383D7708}"/>
              </a:ext>
            </a:extLst>
          </p:cNvPr>
          <p:cNvSpPr>
            <a:spLocks noGrp="1"/>
          </p:cNvSpPr>
          <p:nvPr>
            <p:ph type="title"/>
          </p:nvPr>
        </p:nvSpPr>
        <p:spPr>
          <a:xfrm>
            <a:off x="1006902" y="549317"/>
            <a:ext cx="10287000" cy="1399032"/>
          </a:xfrm>
        </p:spPr>
        <p:txBody>
          <a:bodyPr anchor="b">
            <a:normAutofit/>
          </a:bodyPr>
          <a:lstStyle/>
          <a:p>
            <a:pPr algn="l"/>
            <a:r>
              <a:rPr lang="en-US" sz="4200" dirty="0"/>
              <a:t>Early Transition Planning from Year 9</a:t>
            </a:r>
          </a:p>
        </p:txBody>
      </p:sp>
      <p:sp>
        <p:nvSpPr>
          <p:cNvPr id="3" name="Content Placeholder 2">
            <a:extLst>
              <a:ext uri="{FF2B5EF4-FFF2-40B4-BE49-F238E27FC236}">
                <a16:creationId xmlns:a16="http://schemas.microsoft.com/office/drawing/2014/main" id="{4B313ECB-AB1D-6616-A068-48800CC3695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18971" y="2441448"/>
            <a:ext cx="10287000" cy="6803055"/>
          </a:xfrm>
        </p:spPr>
        <p:txBody>
          <a:bodyPr>
            <a:noAutofit/>
          </a:bodyPr>
          <a:lstStyle/>
          <a:p>
            <a:pPr marL="0" indent="0">
              <a:spcBef>
                <a:spcPts val="3750"/>
              </a:spcBef>
              <a:buNone/>
            </a:pPr>
            <a:r>
              <a:rPr lang="en-US" sz="2800" b="1" dirty="0"/>
              <a:t>Importance of Early Planning</a:t>
            </a:r>
          </a:p>
          <a:p>
            <a:pPr marL="457200" lvl="1" indent="-457200"/>
            <a:r>
              <a:rPr lang="en-US" dirty="0"/>
              <a:t>Starting transition planning in Year 9 ensures ample time for assessments and support before adulthood.</a:t>
            </a:r>
          </a:p>
          <a:p>
            <a:pPr marL="0" indent="0">
              <a:spcBef>
                <a:spcPts val="3750"/>
              </a:spcBef>
              <a:buNone/>
            </a:pPr>
            <a:r>
              <a:rPr lang="en-US" sz="2800" b="1" dirty="0"/>
              <a:t>Multidisciplinary Collaboration</a:t>
            </a:r>
          </a:p>
          <a:p>
            <a:pPr marL="457200" lvl="1" indent="-457200"/>
            <a:r>
              <a:rPr lang="en-US" dirty="0"/>
              <a:t>Education, health, and social services collaborate to create realistic, achievable transition plans.</a:t>
            </a:r>
          </a:p>
          <a:p>
            <a:pPr marL="0" indent="0">
              <a:spcBef>
                <a:spcPts val="3750"/>
              </a:spcBef>
              <a:buNone/>
            </a:pPr>
            <a:r>
              <a:rPr lang="en-US" sz="2800" b="1" dirty="0"/>
              <a:t>Regular Review and Accountability</a:t>
            </a:r>
          </a:p>
          <a:p>
            <a:pPr marL="457200" lvl="1" indent="-457200"/>
            <a:r>
              <a:rPr lang="en-US" dirty="0"/>
              <a:t>Transition plans must be reviewed regularly to assign responsibilities and track progress effectively.</a:t>
            </a:r>
          </a:p>
          <a:p>
            <a:pPr marL="0" indent="0">
              <a:spcBef>
                <a:spcPts val="3750"/>
              </a:spcBef>
              <a:buNone/>
            </a:pPr>
            <a:r>
              <a:rPr lang="en-US" sz="2800" b="1" dirty="0"/>
              <a:t>Youth-Centered Approach</a:t>
            </a:r>
          </a:p>
          <a:p>
            <a:pPr marL="457200" lvl="1" indent="-457200"/>
            <a:r>
              <a:rPr lang="en-US" dirty="0"/>
              <a:t>Plans keep the young person central, empowering them to navigate future challenges confidently.</a:t>
            </a:r>
          </a:p>
        </p:txBody>
      </p:sp>
      <p:pic>
        <p:nvPicPr>
          <p:cNvPr id="5" name="Content Placeholder 4" descr="African businesswoman and her Chinese manager discussing a business plan at the office.">
            <a:extLst>
              <a:ext uri="{FF2B5EF4-FFF2-40B4-BE49-F238E27FC236}">
                <a16:creationId xmlns:a16="http://schemas.microsoft.com/office/drawing/2014/main" id="{8D48FB51-91A6-4B20-B587-87CB5CAE79FF}"/>
              </a:ext>
            </a:extLst>
          </p:cNvPr>
          <p:cNvPicPr>
            <a:picLocks noGrp="1" noChangeAspect="1"/>
          </p:cNvPicPr>
          <p:nvPr>
            <p:ph type="pic" sz="quarter" idx="13"/>
          </p:nvPr>
        </p:nvPicPr>
        <p:blipFill>
          <a:blip r:embed="rId3"/>
          <a:srcRect l="23099" r="36992" b="-1"/>
          <a:stretch>
            <a:fillRect/>
          </a:stretch>
        </p:blipFill>
        <p:spPr>
          <a:xfrm>
            <a:off x="12137599" y="15"/>
            <a:ext cx="6150401" cy="10286985"/>
          </a:xfrm>
          <a:solidFill>
            <a:srgbClr val="F3EBE8"/>
          </a:solidFill>
        </p:spPr>
      </p:pic>
    </p:spTree>
    <p:extLst>
      <p:ext uri="{BB962C8B-B14F-4D97-AF65-F5344CB8AC3E}">
        <p14:creationId xmlns:p14="http://schemas.microsoft.com/office/powerpoint/2010/main" val="2827546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CD5F-3D63-B2CC-1C45-60F3D137B975}"/>
              </a:ext>
            </a:extLst>
          </p:cNvPr>
          <p:cNvSpPr>
            <a:spLocks noGrp="1"/>
          </p:cNvSpPr>
          <p:nvPr>
            <p:ph type="ctrTitle"/>
          </p:nvPr>
        </p:nvSpPr>
        <p:spPr>
          <a:xfrm>
            <a:off x="2283020" y="1923488"/>
            <a:ext cx="13340751" cy="5982825"/>
          </a:xfrm>
        </p:spPr>
        <p:txBody>
          <a:bodyPr anchor="ctr">
            <a:normAutofit/>
          </a:bodyPr>
          <a:lstStyle/>
          <a:p>
            <a:r>
              <a:rPr lang="en-US"/>
              <a:t>Continuing Care</a:t>
            </a:r>
          </a:p>
        </p:txBody>
      </p:sp>
    </p:spTree>
    <p:extLst>
      <p:ext uri="{BB962C8B-B14F-4D97-AF65-F5344CB8AC3E}">
        <p14:creationId xmlns:p14="http://schemas.microsoft.com/office/powerpoint/2010/main" val="2368768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0926-B674-DEE7-791B-C149D5DA399F}"/>
              </a:ext>
            </a:extLst>
          </p:cNvPr>
          <p:cNvSpPr>
            <a:spLocks noGrp="1"/>
          </p:cNvSpPr>
          <p:nvPr>
            <p:ph type="title"/>
          </p:nvPr>
        </p:nvSpPr>
        <p:spPr>
          <a:xfrm>
            <a:off x="918971" y="600117"/>
            <a:ext cx="10287000" cy="1399032"/>
          </a:xfrm>
        </p:spPr>
        <p:txBody>
          <a:bodyPr anchor="b">
            <a:normAutofit/>
          </a:bodyPr>
          <a:lstStyle/>
          <a:p>
            <a:pPr algn="l"/>
            <a:r>
              <a:rPr lang="en-US" sz="4200" dirty="0"/>
              <a:t>Purpose and Criteria for Continuing Care Packages</a:t>
            </a:r>
          </a:p>
        </p:txBody>
      </p:sp>
      <p:sp>
        <p:nvSpPr>
          <p:cNvPr id="3" name="Content Placeholder 2">
            <a:extLst>
              <a:ext uri="{FF2B5EF4-FFF2-40B4-BE49-F238E27FC236}">
                <a16:creationId xmlns:a16="http://schemas.microsoft.com/office/drawing/2014/main" id="{6D1D4346-3535-DAFE-F820-91F8F10ECB7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18971" y="2555748"/>
            <a:ext cx="10287000" cy="6803055"/>
          </a:xfrm>
        </p:spPr>
        <p:txBody>
          <a:bodyPr>
            <a:noAutofit/>
          </a:bodyPr>
          <a:lstStyle/>
          <a:p>
            <a:pPr marL="0" indent="0">
              <a:spcBef>
                <a:spcPts val="3750"/>
              </a:spcBef>
              <a:buNone/>
            </a:pPr>
            <a:r>
              <a:rPr lang="en-US" sz="2800" b="1" dirty="0"/>
              <a:t>Complex Health Needs Assessment</a:t>
            </a:r>
          </a:p>
          <a:p>
            <a:pPr marL="457200" lvl="1" indent="-457200"/>
            <a:r>
              <a:rPr lang="en-US" dirty="0"/>
              <a:t>Continuing care packages are designed for children with complex health needs unmet by standard NHS services.</a:t>
            </a:r>
          </a:p>
          <a:p>
            <a:pPr marL="0" indent="0">
              <a:spcBef>
                <a:spcPts val="3750"/>
              </a:spcBef>
              <a:buNone/>
            </a:pPr>
            <a:r>
              <a:rPr lang="en-US" sz="2800" b="1" dirty="0"/>
              <a:t>Holistic and Evidence-Based Approach</a:t>
            </a:r>
          </a:p>
          <a:p>
            <a:pPr marL="457200" lvl="1" indent="-457200"/>
            <a:r>
              <a:rPr lang="en-US" dirty="0"/>
              <a:t>Assessment uses holistic evidence including family preferences, needs profile, and multidisciplinary reports.</a:t>
            </a:r>
          </a:p>
          <a:p>
            <a:pPr marL="0" indent="0">
              <a:spcBef>
                <a:spcPts val="3750"/>
              </a:spcBef>
              <a:buNone/>
            </a:pPr>
            <a:r>
              <a:rPr lang="en-US" sz="2800" b="1" dirty="0"/>
              <a:t>Decision Support Tool Use</a:t>
            </a:r>
          </a:p>
          <a:p>
            <a:pPr marL="457200" lvl="1" indent="-457200"/>
            <a:r>
              <a:rPr lang="en-US" dirty="0"/>
              <a:t>DST assesses ten care domains to determine eligibility based on care complexity and intensity.</a:t>
            </a:r>
          </a:p>
          <a:p>
            <a:pPr marL="0" indent="0">
              <a:spcBef>
                <a:spcPts val="3750"/>
              </a:spcBef>
              <a:buNone/>
            </a:pPr>
            <a:r>
              <a:rPr lang="en-US" sz="2800" b="1" dirty="0"/>
              <a:t>Bespoke Care Packages and Funding</a:t>
            </a:r>
          </a:p>
          <a:p>
            <a:pPr marL="457200" lvl="1" indent="-457200"/>
            <a:r>
              <a:rPr lang="en-US" dirty="0" err="1"/>
              <a:t>Customised</a:t>
            </a:r>
            <a:r>
              <a:rPr lang="en-US" dirty="0"/>
              <a:t> care packages include nursing, therapies, equipment, and offer options for personal health budgets.</a:t>
            </a:r>
          </a:p>
        </p:txBody>
      </p:sp>
      <p:pic>
        <p:nvPicPr>
          <p:cNvPr id="5" name="Content Placeholder 4" descr="High angle shot of a group of medical practitioners looking at a patient's file together">
            <a:extLst>
              <a:ext uri="{FF2B5EF4-FFF2-40B4-BE49-F238E27FC236}">
                <a16:creationId xmlns:a16="http://schemas.microsoft.com/office/drawing/2014/main" id="{3D836517-06CD-4C84-8E9F-391B89385827}"/>
              </a:ext>
            </a:extLst>
          </p:cNvPr>
          <p:cNvPicPr>
            <a:picLocks noGrp="1" noChangeAspect="1"/>
          </p:cNvPicPr>
          <p:nvPr>
            <p:ph type="pic" sz="quarter" idx="13"/>
          </p:nvPr>
        </p:nvPicPr>
        <p:blipFill>
          <a:blip r:embed="rId3"/>
          <a:srcRect l="27438" r="14418" b="1"/>
          <a:stretch>
            <a:fillRect/>
          </a:stretch>
        </p:blipFill>
        <p:spPr>
          <a:xfrm>
            <a:off x="12137599" y="15"/>
            <a:ext cx="6150401" cy="10286985"/>
          </a:xfrm>
          <a:solidFill>
            <a:srgbClr val="F3EBE8"/>
          </a:solidFill>
        </p:spPr>
      </p:pic>
    </p:spTree>
    <p:extLst>
      <p:ext uri="{BB962C8B-B14F-4D97-AF65-F5344CB8AC3E}">
        <p14:creationId xmlns:p14="http://schemas.microsoft.com/office/powerpoint/2010/main" val="2029164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FF7D-98C9-0DC7-2245-18EBB1865753}"/>
              </a:ext>
            </a:extLst>
          </p:cNvPr>
          <p:cNvSpPr>
            <a:spLocks noGrp="1"/>
          </p:cNvSpPr>
          <p:nvPr>
            <p:ph type="ctrTitle"/>
          </p:nvPr>
        </p:nvSpPr>
        <p:spPr>
          <a:xfrm>
            <a:off x="2283020" y="1923488"/>
            <a:ext cx="13340751" cy="5982825"/>
          </a:xfrm>
        </p:spPr>
        <p:txBody>
          <a:bodyPr anchor="ctr">
            <a:normAutofit/>
          </a:bodyPr>
          <a:lstStyle/>
          <a:p>
            <a:r>
              <a:rPr lang="en-US"/>
              <a:t>Decision Support Tools</a:t>
            </a:r>
          </a:p>
        </p:txBody>
      </p:sp>
    </p:spTree>
    <p:extLst>
      <p:ext uri="{BB962C8B-B14F-4D97-AF65-F5344CB8AC3E}">
        <p14:creationId xmlns:p14="http://schemas.microsoft.com/office/powerpoint/2010/main" val="2522516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C60E-8563-53BF-17ED-DDDF3FF83C3D}"/>
              </a:ext>
            </a:extLst>
          </p:cNvPr>
          <p:cNvSpPr>
            <a:spLocks noGrp="1"/>
          </p:cNvSpPr>
          <p:nvPr>
            <p:ph type="title"/>
          </p:nvPr>
        </p:nvSpPr>
        <p:spPr>
          <a:xfrm>
            <a:off x="918971" y="460417"/>
            <a:ext cx="10287000" cy="1399032"/>
          </a:xfrm>
        </p:spPr>
        <p:txBody>
          <a:bodyPr anchor="b">
            <a:normAutofit/>
          </a:bodyPr>
          <a:lstStyle/>
          <a:p>
            <a:pPr algn="l"/>
            <a:r>
              <a:rPr lang="en-US" sz="4200" dirty="0"/>
              <a:t>Domains and Assessment Levels in the DST</a:t>
            </a:r>
          </a:p>
        </p:txBody>
      </p:sp>
      <p:sp>
        <p:nvSpPr>
          <p:cNvPr id="3" name="Content Placeholder 2">
            <a:extLst>
              <a:ext uri="{FF2B5EF4-FFF2-40B4-BE49-F238E27FC236}">
                <a16:creationId xmlns:a16="http://schemas.microsoft.com/office/drawing/2014/main" id="{2586984C-7C7D-6A0F-9BC5-CB810AE7D62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18971" y="2441448"/>
            <a:ext cx="10287000" cy="6803055"/>
          </a:xfrm>
        </p:spPr>
        <p:txBody>
          <a:bodyPr>
            <a:noAutofit/>
          </a:bodyPr>
          <a:lstStyle/>
          <a:p>
            <a:pPr marL="0" indent="0">
              <a:spcBef>
                <a:spcPts val="3750"/>
              </a:spcBef>
              <a:buNone/>
            </a:pPr>
            <a:r>
              <a:rPr lang="en-US" sz="2400" b="1" dirty="0"/>
              <a:t>Ten Domains of Need</a:t>
            </a:r>
          </a:p>
          <a:p>
            <a:pPr marL="457200" lvl="1" indent="-457200"/>
            <a:r>
              <a:rPr lang="en-US" sz="2400" dirty="0"/>
              <a:t>The DST evaluates ten key domains including breathing, eating, drinking, mobility, continence or elimination, skin and tissue viability, communication, drug therapies and medication, psychological and emotional needs, seizures, and challenging </a:t>
            </a:r>
            <a:r>
              <a:rPr lang="en-US" sz="2400" dirty="0" err="1"/>
              <a:t>behaviour</a:t>
            </a:r>
            <a:r>
              <a:rPr lang="en-US" sz="2400" dirty="0"/>
              <a:t>.</a:t>
            </a:r>
          </a:p>
          <a:p>
            <a:pPr marL="0" lvl="1" indent="0">
              <a:buNone/>
            </a:pPr>
            <a:endParaRPr lang="en-US" sz="2400" dirty="0"/>
          </a:p>
          <a:p>
            <a:pPr marL="0" lvl="1" indent="0">
              <a:buNone/>
            </a:pPr>
            <a:r>
              <a:rPr lang="en-US" sz="2400" b="1" dirty="0"/>
              <a:t>Assessment Levels</a:t>
            </a:r>
          </a:p>
          <a:p>
            <a:pPr marL="457200" lvl="1" indent="-457200"/>
            <a:r>
              <a:rPr lang="en-US" sz="2400" dirty="0"/>
              <a:t>Each domain is assessed with levels from no additional needs, low, moderate, high and severe or priority based on the child’s condition.</a:t>
            </a:r>
          </a:p>
          <a:p>
            <a:pPr marL="0" indent="0">
              <a:spcBef>
                <a:spcPts val="3750"/>
              </a:spcBef>
              <a:buNone/>
            </a:pPr>
            <a:r>
              <a:rPr lang="en-US" sz="2400" b="1" dirty="0"/>
              <a:t>Holistic and Evidence-based Approach</a:t>
            </a:r>
          </a:p>
          <a:p>
            <a:pPr marL="457200" lvl="1" indent="-457200"/>
            <a:r>
              <a:rPr lang="en-US" sz="2400" dirty="0"/>
              <a:t>DST relies on clinical evidence, reports, and family accounts to ensure accurate needs descriptions and avoid duplication.</a:t>
            </a:r>
          </a:p>
          <a:p>
            <a:pPr marL="0" indent="0">
              <a:spcBef>
                <a:spcPts val="3750"/>
              </a:spcBef>
              <a:buNone/>
            </a:pPr>
            <a:r>
              <a:rPr lang="en-US" sz="2400" b="1" dirty="0"/>
              <a:t>Support for Caregivers</a:t>
            </a:r>
          </a:p>
          <a:p>
            <a:pPr marL="457200" lvl="1" indent="-457200"/>
            <a:r>
              <a:rPr lang="en-US" sz="2400" dirty="0"/>
              <a:t>Professional support is vital to aid families when children require constant supervision or </a:t>
            </a:r>
            <a:r>
              <a:rPr lang="en-US" sz="2400" dirty="0" err="1"/>
              <a:t>specialised</a:t>
            </a:r>
            <a:r>
              <a:rPr lang="en-US" sz="2400" dirty="0"/>
              <a:t> care.</a:t>
            </a:r>
          </a:p>
        </p:txBody>
      </p:sp>
      <p:pic>
        <p:nvPicPr>
          <p:cNvPr id="5" name="Content Placeholder 4" descr="Square wooden blocks convey family stories and health. There are red cross icons with syringe, medicine, pill bag on a white background, leave a blank space to insert text for promotional materials, pictures taken and edited in Photoshop by Thai people for everyone">
            <a:extLst>
              <a:ext uri="{FF2B5EF4-FFF2-40B4-BE49-F238E27FC236}">
                <a16:creationId xmlns:a16="http://schemas.microsoft.com/office/drawing/2014/main" id="{A5823818-36E4-4FC5-9F65-CA573F5E1195}"/>
              </a:ext>
            </a:extLst>
          </p:cNvPr>
          <p:cNvPicPr>
            <a:picLocks noGrp="1" noChangeAspect="1"/>
          </p:cNvPicPr>
          <p:nvPr>
            <p:ph type="pic" sz="quarter" idx="13"/>
          </p:nvPr>
        </p:nvPicPr>
        <p:blipFill>
          <a:blip r:embed="rId3"/>
          <a:srcRect l="52575" r="6769" b="-1"/>
          <a:stretch>
            <a:fillRect/>
          </a:stretch>
        </p:blipFill>
        <p:spPr>
          <a:xfrm>
            <a:off x="12137599" y="15"/>
            <a:ext cx="6150401" cy="10286985"/>
          </a:xfrm>
          <a:solidFill>
            <a:srgbClr val="F3EBE8"/>
          </a:solidFill>
        </p:spPr>
      </p:pic>
    </p:spTree>
    <p:extLst>
      <p:ext uri="{BB962C8B-B14F-4D97-AF65-F5344CB8AC3E}">
        <p14:creationId xmlns:p14="http://schemas.microsoft.com/office/powerpoint/2010/main" val="681274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09AC-FD63-1A96-52B0-1CD0881A8EF2}"/>
              </a:ext>
            </a:extLst>
          </p:cNvPr>
          <p:cNvSpPr>
            <a:spLocks noGrp="1"/>
          </p:cNvSpPr>
          <p:nvPr>
            <p:ph type="title"/>
          </p:nvPr>
        </p:nvSpPr>
        <p:spPr>
          <a:xfrm>
            <a:off x="918971" y="828717"/>
            <a:ext cx="10287000" cy="1399032"/>
          </a:xfrm>
        </p:spPr>
        <p:txBody>
          <a:bodyPr anchor="b">
            <a:normAutofit/>
          </a:bodyPr>
          <a:lstStyle/>
          <a:p>
            <a:pPr algn="l"/>
            <a:r>
              <a:rPr lang="en-US" sz="4200" dirty="0"/>
              <a:t>Application of DST Outcomes to Care Decisions</a:t>
            </a:r>
          </a:p>
        </p:txBody>
      </p:sp>
      <p:sp>
        <p:nvSpPr>
          <p:cNvPr id="3" name="Content Placeholder 2">
            <a:extLst>
              <a:ext uri="{FF2B5EF4-FFF2-40B4-BE49-F238E27FC236}">
                <a16:creationId xmlns:a16="http://schemas.microsoft.com/office/drawing/2014/main" id="{F9AEA413-F21B-3FE9-BA61-C466DD03F99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18971" y="2746248"/>
            <a:ext cx="10287000" cy="6803055"/>
          </a:xfrm>
        </p:spPr>
        <p:txBody>
          <a:bodyPr>
            <a:noAutofit/>
          </a:bodyPr>
          <a:lstStyle/>
          <a:p>
            <a:pPr marL="0" indent="0">
              <a:spcBef>
                <a:spcPts val="3750"/>
              </a:spcBef>
              <a:buNone/>
            </a:pPr>
            <a:r>
              <a:rPr lang="en-US" sz="2800" b="1" dirty="0"/>
              <a:t>Evidence-Based Recommendations</a:t>
            </a:r>
          </a:p>
          <a:p>
            <a:pPr marL="457200" lvl="1" indent="-457200"/>
            <a:r>
              <a:rPr lang="en-US" dirty="0"/>
              <a:t>DST outcomes provide an evidence-based foundation supporting professional judgment in care decisions.</a:t>
            </a:r>
          </a:p>
          <a:p>
            <a:pPr marL="0" indent="0">
              <a:spcBef>
                <a:spcPts val="3750"/>
              </a:spcBef>
              <a:buNone/>
            </a:pPr>
            <a:r>
              <a:rPr lang="en-US" sz="2800" b="1" dirty="0"/>
              <a:t>Collaborative Decision Making</a:t>
            </a:r>
          </a:p>
          <a:p>
            <a:pPr marL="457200" lvl="1" indent="-457200"/>
            <a:r>
              <a:rPr lang="en-US" dirty="0"/>
              <a:t>Multidisciplinary panels ensure education, health, and social care perspectives inform consistent and unbiased decisions.</a:t>
            </a:r>
          </a:p>
          <a:p>
            <a:pPr marL="0" indent="0">
              <a:spcBef>
                <a:spcPts val="3750"/>
              </a:spcBef>
              <a:buNone/>
            </a:pPr>
            <a:r>
              <a:rPr lang="en-US" sz="2800" b="1" dirty="0"/>
              <a:t>Needs-Driven Care Planning</a:t>
            </a:r>
          </a:p>
          <a:p>
            <a:pPr marL="457200" lvl="1" indent="-457200"/>
            <a:r>
              <a:rPr lang="en-US" dirty="0"/>
              <a:t>Care intensity and type are guided by assessed needs, not by existing service structures or financial factors.</a:t>
            </a:r>
          </a:p>
          <a:p>
            <a:pPr marL="0" indent="0">
              <a:spcBef>
                <a:spcPts val="3750"/>
              </a:spcBef>
              <a:buNone/>
            </a:pPr>
            <a:r>
              <a:rPr lang="en-US" sz="2800" b="1" dirty="0"/>
              <a:t>Transition and Personal Budgets</a:t>
            </a:r>
          </a:p>
          <a:p>
            <a:pPr marL="457200" lvl="1" indent="-457200"/>
            <a:r>
              <a:rPr lang="en-US" dirty="0"/>
              <a:t>DST supports transition planning for young people and offers flexible personal health budgets for families.</a:t>
            </a:r>
          </a:p>
        </p:txBody>
      </p:sp>
      <p:pic>
        <p:nvPicPr>
          <p:cNvPr id="5" name="Content Placeholder 4" descr="High angle shot of a group of young doctors having a meeting  at a table inside of a hospital during the day">
            <a:extLst>
              <a:ext uri="{FF2B5EF4-FFF2-40B4-BE49-F238E27FC236}">
                <a16:creationId xmlns:a16="http://schemas.microsoft.com/office/drawing/2014/main" id="{7282D161-077E-4BC0-AAEF-B9B52842F640}"/>
              </a:ext>
            </a:extLst>
          </p:cNvPr>
          <p:cNvPicPr>
            <a:picLocks noGrp="1" noChangeAspect="1"/>
          </p:cNvPicPr>
          <p:nvPr>
            <p:ph type="pic" sz="quarter" idx="13"/>
          </p:nvPr>
        </p:nvPicPr>
        <p:blipFill>
          <a:blip r:embed="rId3"/>
          <a:srcRect l="26011" r="28700" b="2"/>
          <a:stretch>
            <a:fillRect/>
          </a:stretch>
        </p:blipFill>
        <p:spPr>
          <a:xfrm>
            <a:off x="12137599" y="15"/>
            <a:ext cx="6150401" cy="10286985"/>
          </a:xfrm>
          <a:solidFill>
            <a:srgbClr val="F3EBE8"/>
          </a:solidFill>
        </p:spPr>
      </p:pic>
    </p:spTree>
    <p:extLst>
      <p:ext uri="{BB962C8B-B14F-4D97-AF65-F5344CB8AC3E}">
        <p14:creationId xmlns:p14="http://schemas.microsoft.com/office/powerpoint/2010/main" val="1589130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33B9-DE9C-280E-2C4E-44CAC8DBD8AD}"/>
              </a:ext>
            </a:extLst>
          </p:cNvPr>
          <p:cNvSpPr>
            <a:spLocks noGrp="1"/>
          </p:cNvSpPr>
          <p:nvPr>
            <p:ph type="ctrTitle"/>
          </p:nvPr>
        </p:nvSpPr>
        <p:spPr>
          <a:xfrm>
            <a:off x="2283020" y="1923488"/>
            <a:ext cx="13340751" cy="5982825"/>
          </a:xfrm>
        </p:spPr>
        <p:txBody>
          <a:bodyPr anchor="ctr">
            <a:normAutofit/>
          </a:bodyPr>
          <a:lstStyle/>
          <a:p>
            <a:r>
              <a:rPr lang="en-US"/>
              <a:t>Transition to Adulthood</a:t>
            </a:r>
          </a:p>
        </p:txBody>
      </p:sp>
    </p:spTree>
    <p:extLst>
      <p:ext uri="{BB962C8B-B14F-4D97-AF65-F5344CB8AC3E}">
        <p14:creationId xmlns:p14="http://schemas.microsoft.com/office/powerpoint/2010/main" val="1858173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96E4-9FE9-CAFA-8DA3-4B6E0F1D1466}"/>
              </a:ext>
            </a:extLst>
          </p:cNvPr>
          <p:cNvSpPr>
            <a:spLocks noGrp="1"/>
          </p:cNvSpPr>
          <p:nvPr>
            <p:ph type="title"/>
          </p:nvPr>
        </p:nvSpPr>
        <p:spPr>
          <a:xfrm>
            <a:off x="918971" y="727117"/>
            <a:ext cx="10287000" cy="1399032"/>
          </a:xfrm>
        </p:spPr>
        <p:txBody>
          <a:bodyPr anchor="b">
            <a:normAutofit/>
          </a:bodyPr>
          <a:lstStyle/>
          <a:p>
            <a:pPr algn="l"/>
            <a:r>
              <a:rPr lang="en-US" sz="4200" dirty="0"/>
              <a:t>Transition from Continuing Care to Adult NHS CHC</a:t>
            </a:r>
          </a:p>
        </p:txBody>
      </p:sp>
      <p:sp>
        <p:nvSpPr>
          <p:cNvPr id="3" name="Content Placeholder 2">
            <a:extLst>
              <a:ext uri="{FF2B5EF4-FFF2-40B4-BE49-F238E27FC236}">
                <a16:creationId xmlns:a16="http://schemas.microsoft.com/office/drawing/2014/main" id="{22BC0714-3A29-6AF3-1974-181E5851292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18971" y="2655228"/>
            <a:ext cx="10287000" cy="6803055"/>
          </a:xfrm>
        </p:spPr>
        <p:txBody>
          <a:bodyPr>
            <a:noAutofit/>
          </a:bodyPr>
          <a:lstStyle/>
          <a:p>
            <a:pPr marL="0" indent="0">
              <a:spcBef>
                <a:spcPts val="3750"/>
              </a:spcBef>
              <a:buNone/>
            </a:pPr>
            <a:r>
              <a:rPr lang="en-US" sz="2800" b="1" dirty="0"/>
              <a:t>Early Notification and Planning</a:t>
            </a:r>
          </a:p>
          <a:p>
            <a:pPr marL="457200" lvl="1" indent="-457200"/>
            <a:r>
              <a:rPr lang="en-US" dirty="0"/>
              <a:t>Transition planning should begin by age 14, notifying Integrated Care Boards for adult NHS CHC consideration.</a:t>
            </a:r>
          </a:p>
          <a:p>
            <a:pPr marL="0" indent="0">
              <a:spcBef>
                <a:spcPts val="3750"/>
              </a:spcBef>
              <a:buNone/>
            </a:pPr>
            <a:r>
              <a:rPr lang="en-US" sz="2800" b="1" dirty="0"/>
              <a:t>Screening and Assessment Process</a:t>
            </a:r>
          </a:p>
          <a:p>
            <a:pPr marL="457200" lvl="1" indent="-457200"/>
            <a:r>
              <a:rPr lang="en-US" dirty="0"/>
              <a:t>Formal adult CHC screening occurs at ages 16-17, with provisional decisions before full adult assessment at 17.</a:t>
            </a:r>
          </a:p>
          <a:p>
            <a:pPr marL="0" indent="0">
              <a:spcBef>
                <a:spcPts val="3750"/>
              </a:spcBef>
              <a:buNone/>
            </a:pPr>
            <a:r>
              <a:rPr lang="en-US" sz="2800" b="1" dirty="0"/>
              <a:t>Continuity and Stability of Care</a:t>
            </a:r>
          </a:p>
          <a:p>
            <a:pPr marL="457200" lvl="1" indent="-457200"/>
            <a:r>
              <a:rPr lang="en-US" dirty="0"/>
              <a:t>Care packages should remain stable during transition, changing only after comprehensive joint assessments.</a:t>
            </a:r>
          </a:p>
          <a:p>
            <a:pPr marL="0" indent="0">
              <a:spcBef>
                <a:spcPts val="3750"/>
              </a:spcBef>
              <a:buNone/>
            </a:pPr>
            <a:r>
              <a:rPr lang="en-US" sz="2800" b="1" dirty="0"/>
              <a:t>Communication and Family Support</a:t>
            </a:r>
          </a:p>
          <a:p>
            <a:pPr marL="457200" lvl="1" indent="-457200"/>
            <a:r>
              <a:rPr lang="en-US" dirty="0"/>
              <a:t>Clear communication, a key contact, and informing families about appeals and support options are essential.</a:t>
            </a:r>
          </a:p>
        </p:txBody>
      </p:sp>
      <p:pic>
        <p:nvPicPr>
          <p:cNvPr id="5" name="Content Placeholder 4" descr="Stethoscope with keyboard and medical record">
            <a:extLst>
              <a:ext uri="{FF2B5EF4-FFF2-40B4-BE49-F238E27FC236}">
                <a16:creationId xmlns:a16="http://schemas.microsoft.com/office/drawing/2014/main" id="{11333E14-9112-4737-A664-55C120C884E2}"/>
              </a:ext>
            </a:extLst>
          </p:cNvPr>
          <p:cNvPicPr>
            <a:picLocks noGrp="1" noChangeAspect="1"/>
          </p:cNvPicPr>
          <p:nvPr>
            <p:ph type="pic" sz="quarter" idx="13"/>
          </p:nvPr>
        </p:nvPicPr>
        <p:blipFill>
          <a:blip r:embed="rId3"/>
          <a:srcRect l="60092" r="-1" b="-1"/>
          <a:stretch>
            <a:fillRect/>
          </a:stretch>
        </p:blipFill>
        <p:spPr>
          <a:xfrm>
            <a:off x="12137599" y="15"/>
            <a:ext cx="6150401" cy="10286985"/>
          </a:xfrm>
          <a:solidFill>
            <a:srgbClr val="F3EBE8"/>
          </a:solidFill>
        </p:spPr>
      </p:pic>
    </p:spTree>
    <p:extLst>
      <p:ext uri="{BB962C8B-B14F-4D97-AF65-F5344CB8AC3E}">
        <p14:creationId xmlns:p14="http://schemas.microsoft.com/office/powerpoint/2010/main" val="4041775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3"/>
          <p:cNvSpPr/>
          <p:nvPr/>
        </p:nvSpPr>
        <p:spPr>
          <a:xfrm>
            <a:off x="13879538" y="8536129"/>
            <a:ext cx="3379762" cy="722171"/>
          </a:xfrm>
          <a:custGeom>
            <a:avLst/>
            <a:gdLst/>
            <a:ahLst/>
            <a:cxnLst/>
            <a:rect l="l" t="t" r="r" b="b"/>
            <a:pathLst>
              <a:path w="3379762" h="722171">
                <a:moveTo>
                  <a:pt x="0" y="0"/>
                </a:moveTo>
                <a:lnTo>
                  <a:pt x="3379762" y="0"/>
                </a:lnTo>
                <a:lnTo>
                  <a:pt x="3379762" y="722171"/>
                </a:lnTo>
                <a:lnTo>
                  <a:pt x="0" y="722171"/>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1028700" y="1960955"/>
            <a:ext cx="11411477" cy="850233"/>
          </a:xfrm>
          <a:prstGeom prst="rect">
            <a:avLst/>
          </a:prstGeom>
        </p:spPr>
        <p:txBody>
          <a:bodyPr lIns="0" tIns="0" rIns="0" bIns="0" rtlCol="0" anchor="t">
            <a:spAutoFit/>
          </a:bodyPr>
          <a:lstStyle/>
          <a:p>
            <a:pPr algn="l">
              <a:lnSpc>
                <a:spcPts val="6600"/>
              </a:lnSpc>
            </a:pPr>
            <a:r>
              <a:rPr lang="en-US" sz="6000" b="1" dirty="0">
                <a:solidFill>
                  <a:srgbClr val="00538B"/>
                </a:solidFill>
                <a:latin typeface="Poppins Bold"/>
                <a:ea typeface="Poppins Bold"/>
                <a:cs typeface="Poppins Bold"/>
                <a:sym typeface="Poppins Bold"/>
              </a:rPr>
              <a:t>What is all the fuss about?</a:t>
            </a:r>
          </a:p>
        </p:txBody>
      </p:sp>
      <p:sp>
        <p:nvSpPr>
          <p:cNvPr id="6" name="Content Placeholder 3">
            <a:extLst>
              <a:ext uri="{FF2B5EF4-FFF2-40B4-BE49-F238E27FC236}">
                <a16:creationId xmlns:a16="http://schemas.microsoft.com/office/drawing/2014/main" id="{EF943600-21A4-B772-3B73-8F093792A9B8}"/>
              </a:ext>
            </a:extLst>
          </p:cNvPr>
          <p:cNvSpPr txBox="1">
            <a:spLocks/>
          </p:cNvSpPr>
          <p:nvPr/>
        </p:nvSpPr>
        <p:spPr>
          <a:xfrm>
            <a:off x="1028700" y="3679387"/>
            <a:ext cx="3019096" cy="14641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9600" dirty="0">
                <a:solidFill>
                  <a:srgbClr val="00538B"/>
                </a:solidFill>
                <a:latin typeface="Poppins Light" panose="00000400000000000000" pitchFamily="2" charset="0"/>
                <a:cs typeface="Poppins Light" panose="00000400000000000000" pitchFamily="2" charset="0"/>
              </a:rPr>
              <a:t>MCA</a:t>
            </a:r>
          </a:p>
          <a:p>
            <a:pPr marL="0" indent="0" algn="r">
              <a:buFont typeface="Arial" pitchFamily="34" charset="0"/>
              <a:buNone/>
            </a:pPr>
            <a:endParaRPr lang="en-GB" sz="7675" dirty="0">
              <a:solidFill>
                <a:srgbClr val="0070C0"/>
              </a:solidFill>
            </a:endParaRPr>
          </a:p>
        </p:txBody>
      </p:sp>
      <p:sp>
        <p:nvSpPr>
          <p:cNvPr id="20" name="TextBox 19">
            <a:extLst>
              <a:ext uri="{FF2B5EF4-FFF2-40B4-BE49-F238E27FC236}">
                <a16:creationId xmlns:a16="http://schemas.microsoft.com/office/drawing/2014/main" id="{339C4436-7D39-86E4-8C7E-BF2BBE04C244}"/>
              </a:ext>
            </a:extLst>
          </p:cNvPr>
          <p:cNvSpPr txBox="1"/>
          <p:nvPr/>
        </p:nvSpPr>
        <p:spPr>
          <a:xfrm>
            <a:off x="4997806" y="3573839"/>
            <a:ext cx="3472425" cy="1569660"/>
          </a:xfrm>
          <a:prstGeom prst="rect">
            <a:avLst/>
          </a:prstGeom>
          <a:noFill/>
        </p:spPr>
        <p:txBody>
          <a:bodyPr wrap="square" rtlCol="0">
            <a:spAutoFit/>
          </a:bodyPr>
          <a:lstStyle/>
          <a:p>
            <a:r>
              <a:rPr lang="en-GB" sz="9600" dirty="0">
                <a:solidFill>
                  <a:srgbClr val="00538B"/>
                </a:solidFill>
                <a:latin typeface="Poppins Light" panose="00000400000000000000" pitchFamily="2" charset="0"/>
                <a:cs typeface="Poppins Light" panose="00000400000000000000" pitchFamily="2" charset="0"/>
              </a:rPr>
              <a:t>BIM</a:t>
            </a:r>
          </a:p>
        </p:txBody>
      </p:sp>
      <p:sp>
        <p:nvSpPr>
          <p:cNvPr id="8" name="TextBox 7">
            <a:extLst>
              <a:ext uri="{FF2B5EF4-FFF2-40B4-BE49-F238E27FC236}">
                <a16:creationId xmlns:a16="http://schemas.microsoft.com/office/drawing/2014/main" id="{F83A22A6-27EF-A1AB-94EC-1F1DCA690ADE}"/>
              </a:ext>
            </a:extLst>
          </p:cNvPr>
          <p:cNvSpPr txBox="1"/>
          <p:nvPr/>
        </p:nvSpPr>
        <p:spPr>
          <a:xfrm>
            <a:off x="8181473" y="3573839"/>
            <a:ext cx="2932386" cy="1569660"/>
          </a:xfrm>
          <a:prstGeom prst="rect">
            <a:avLst/>
          </a:prstGeom>
          <a:noFill/>
        </p:spPr>
        <p:txBody>
          <a:bodyPr wrap="square" rtlCol="0">
            <a:spAutoFit/>
          </a:bodyPr>
          <a:lstStyle/>
          <a:p>
            <a:r>
              <a:rPr lang="en-GB" sz="9600" dirty="0">
                <a:solidFill>
                  <a:srgbClr val="00538B"/>
                </a:solidFill>
                <a:latin typeface="Poppins Light" panose="00000400000000000000" pitchFamily="2" charset="0"/>
                <a:cs typeface="Poppins Light" panose="00000400000000000000" pitchFamily="2" charset="0"/>
              </a:rPr>
              <a:t>OPG</a:t>
            </a:r>
          </a:p>
        </p:txBody>
      </p:sp>
      <p:sp>
        <p:nvSpPr>
          <p:cNvPr id="9" name="TextBox 8">
            <a:extLst>
              <a:ext uri="{FF2B5EF4-FFF2-40B4-BE49-F238E27FC236}">
                <a16:creationId xmlns:a16="http://schemas.microsoft.com/office/drawing/2014/main" id="{15188F77-6821-1EB3-B3EB-BCE5254E8891}"/>
              </a:ext>
            </a:extLst>
          </p:cNvPr>
          <p:cNvSpPr txBox="1"/>
          <p:nvPr/>
        </p:nvSpPr>
        <p:spPr>
          <a:xfrm>
            <a:off x="1028700" y="5906153"/>
            <a:ext cx="3184635" cy="1569660"/>
          </a:xfrm>
          <a:prstGeom prst="rect">
            <a:avLst/>
          </a:prstGeom>
          <a:noFill/>
        </p:spPr>
        <p:txBody>
          <a:bodyPr wrap="square" rtlCol="0">
            <a:spAutoFit/>
          </a:bodyPr>
          <a:lstStyle/>
          <a:p>
            <a:r>
              <a:rPr lang="en-GB" sz="9600" dirty="0">
                <a:solidFill>
                  <a:srgbClr val="00538B"/>
                </a:solidFill>
                <a:latin typeface="Poppins Light" panose="00000400000000000000" pitchFamily="2" charset="0"/>
                <a:cs typeface="Poppins Light" panose="00000400000000000000" pitchFamily="2" charset="0"/>
              </a:rPr>
              <a:t>DLA</a:t>
            </a:r>
          </a:p>
        </p:txBody>
      </p:sp>
      <p:sp>
        <p:nvSpPr>
          <p:cNvPr id="10" name="TextBox 9">
            <a:extLst>
              <a:ext uri="{FF2B5EF4-FFF2-40B4-BE49-F238E27FC236}">
                <a16:creationId xmlns:a16="http://schemas.microsoft.com/office/drawing/2014/main" id="{D7B4DB41-9BF4-7F7D-448D-B6FDF10BC4EB}"/>
              </a:ext>
            </a:extLst>
          </p:cNvPr>
          <p:cNvSpPr txBox="1"/>
          <p:nvPr/>
        </p:nvSpPr>
        <p:spPr>
          <a:xfrm>
            <a:off x="4997806" y="5906150"/>
            <a:ext cx="2858813" cy="1569660"/>
          </a:xfrm>
          <a:prstGeom prst="rect">
            <a:avLst/>
          </a:prstGeom>
          <a:noFill/>
        </p:spPr>
        <p:txBody>
          <a:bodyPr wrap="square" rtlCol="0">
            <a:spAutoFit/>
          </a:bodyPr>
          <a:lstStyle/>
          <a:p>
            <a:r>
              <a:rPr lang="en-GB" sz="9600" dirty="0">
                <a:solidFill>
                  <a:srgbClr val="00538B"/>
                </a:solidFill>
                <a:latin typeface="Poppins Light" panose="00000400000000000000" pitchFamily="2" charset="0"/>
                <a:cs typeface="Poppins Light" panose="00000400000000000000" pitchFamily="2" charset="0"/>
              </a:rPr>
              <a:t>LPA</a:t>
            </a:r>
          </a:p>
        </p:txBody>
      </p:sp>
      <p:sp>
        <p:nvSpPr>
          <p:cNvPr id="11" name="TextBox 10">
            <a:extLst>
              <a:ext uri="{FF2B5EF4-FFF2-40B4-BE49-F238E27FC236}">
                <a16:creationId xmlns:a16="http://schemas.microsoft.com/office/drawing/2014/main" id="{5CC8D9BC-8099-AB35-9429-3BB81CEF03BA}"/>
              </a:ext>
            </a:extLst>
          </p:cNvPr>
          <p:cNvSpPr txBox="1"/>
          <p:nvPr/>
        </p:nvSpPr>
        <p:spPr>
          <a:xfrm>
            <a:off x="8181473" y="5870515"/>
            <a:ext cx="3815254" cy="1569660"/>
          </a:xfrm>
          <a:prstGeom prst="rect">
            <a:avLst/>
          </a:prstGeom>
          <a:noFill/>
        </p:spPr>
        <p:txBody>
          <a:bodyPr wrap="square" rtlCol="0">
            <a:spAutoFit/>
          </a:bodyPr>
          <a:lstStyle/>
          <a:p>
            <a:r>
              <a:rPr lang="en-GB" sz="9600" dirty="0">
                <a:solidFill>
                  <a:srgbClr val="00538B"/>
                </a:solidFill>
                <a:latin typeface="Poppins Light" panose="00000400000000000000" pitchFamily="2" charset="0"/>
                <a:cs typeface="Poppins Light" panose="00000400000000000000" pitchFamily="2" charset="0"/>
              </a:rPr>
              <a:t>DOLS</a:t>
            </a:r>
          </a:p>
        </p:txBody>
      </p:sp>
      <p:sp>
        <p:nvSpPr>
          <p:cNvPr id="12" name="TextBox 11">
            <a:extLst>
              <a:ext uri="{FF2B5EF4-FFF2-40B4-BE49-F238E27FC236}">
                <a16:creationId xmlns:a16="http://schemas.microsoft.com/office/drawing/2014/main" id="{84F7D6F1-6222-76AE-294D-BE72E7E35CA3}"/>
              </a:ext>
            </a:extLst>
          </p:cNvPr>
          <p:cNvSpPr txBox="1"/>
          <p:nvPr/>
        </p:nvSpPr>
        <p:spPr>
          <a:xfrm>
            <a:off x="11996727" y="3556021"/>
            <a:ext cx="3489434" cy="1569660"/>
          </a:xfrm>
          <a:prstGeom prst="rect">
            <a:avLst/>
          </a:prstGeom>
          <a:noFill/>
        </p:spPr>
        <p:txBody>
          <a:bodyPr wrap="square" rtlCol="0">
            <a:spAutoFit/>
          </a:bodyPr>
          <a:lstStyle/>
          <a:p>
            <a:r>
              <a:rPr lang="en-GB" sz="9600" dirty="0">
                <a:solidFill>
                  <a:srgbClr val="00538B"/>
                </a:solidFill>
                <a:latin typeface="Poppins Light" panose="00000400000000000000" pitchFamily="2" charset="0"/>
                <a:cs typeface="Poppins Light" panose="00000400000000000000" pitchFamily="2" charset="0"/>
              </a:rPr>
              <a:t>COP</a:t>
            </a:r>
          </a:p>
        </p:txBody>
      </p:sp>
      <p:sp>
        <p:nvSpPr>
          <p:cNvPr id="13" name="TextBox 12">
            <a:extLst>
              <a:ext uri="{FF2B5EF4-FFF2-40B4-BE49-F238E27FC236}">
                <a16:creationId xmlns:a16="http://schemas.microsoft.com/office/drawing/2014/main" id="{EA8EC09D-AF3B-324E-115B-9B9A9ACF3FD1}"/>
              </a:ext>
            </a:extLst>
          </p:cNvPr>
          <p:cNvSpPr txBox="1"/>
          <p:nvPr/>
        </p:nvSpPr>
        <p:spPr>
          <a:xfrm>
            <a:off x="12440177" y="5870515"/>
            <a:ext cx="3184635" cy="1569660"/>
          </a:xfrm>
          <a:prstGeom prst="rect">
            <a:avLst/>
          </a:prstGeom>
          <a:noFill/>
        </p:spPr>
        <p:txBody>
          <a:bodyPr wrap="square" rtlCol="0">
            <a:spAutoFit/>
          </a:bodyPr>
          <a:lstStyle/>
          <a:p>
            <a:r>
              <a:rPr lang="en-GB" sz="9600" dirty="0">
                <a:solidFill>
                  <a:srgbClr val="00538B"/>
                </a:solidFill>
                <a:latin typeface="Poppins Light" panose="00000400000000000000" pitchFamily="2" charset="0"/>
                <a:cs typeface="Poppins Light" panose="00000400000000000000" pitchFamily="2" charset="0"/>
              </a:rPr>
              <a:t>PIP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additive="base">
                                        <p:cTn id="49"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B3DF-3D50-B85B-9541-52994CB1D682}"/>
              </a:ext>
            </a:extLst>
          </p:cNvPr>
          <p:cNvSpPr>
            <a:spLocks noGrp="1"/>
          </p:cNvSpPr>
          <p:nvPr>
            <p:ph type="ctrTitle"/>
          </p:nvPr>
        </p:nvSpPr>
        <p:spPr>
          <a:xfrm>
            <a:off x="2283020" y="1923488"/>
            <a:ext cx="13340751" cy="5982825"/>
          </a:xfrm>
        </p:spPr>
        <p:txBody>
          <a:bodyPr anchor="ctr">
            <a:normAutofit/>
          </a:bodyPr>
          <a:lstStyle/>
          <a:p>
            <a:r>
              <a:rPr lang="en-US"/>
              <a:t>DWP Benefits</a:t>
            </a:r>
          </a:p>
        </p:txBody>
      </p:sp>
    </p:spTree>
    <p:extLst>
      <p:ext uri="{BB962C8B-B14F-4D97-AF65-F5344CB8AC3E}">
        <p14:creationId xmlns:p14="http://schemas.microsoft.com/office/powerpoint/2010/main" val="3714451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ADE7-11E3-39D0-74BC-6134D6A2B15E}"/>
              </a:ext>
            </a:extLst>
          </p:cNvPr>
          <p:cNvSpPr>
            <a:spLocks noGrp="1"/>
          </p:cNvSpPr>
          <p:nvPr>
            <p:ph type="title"/>
          </p:nvPr>
        </p:nvSpPr>
        <p:spPr>
          <a:xfrm>
            <a:off x="918971" y="689017"/>
            <a:ext cx="10287000" cy="1399032"/>
          </a:xfrm>
        </p:spPr>
        <p:txBody>
          <a:bodyPr anchor="b">
            <a:normAutofit/>
          </a:bodyPr>
          <a:lstStyle/>
          <a:p>
            <a:pPr algn="l"/>
            <a:r>
              <a:rPr lang="en-US" sz="4200" dirty="0"/>
              <a:t>Overview of DLA for Children and Transition to PIP</a:t>
            </a:r>
          </a:p>
        </p:txBody>
      </p:sp>
      <p:sp>
        <p:nvSpPr>
          <p:cNvPr id="3" name="Content Placeholder 2">
            <a:extLst>
              <a:ext uri="{FF2B5EF4-FFF2-40B4-BE49-F238E27FC236}">
                <a16:creationId xmlns:a16="http://schemas.microsoft.com/office/drawing/2014/main" id="{8A84FDFE-2056-FA18-8679-5BB43F6BCCA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18971" y="2655228"/>
            <a:ext cx="10287000" cy="6803055"/>
          </a:xfrm>
        </p:spPr>
        <p:txBody>
          <a:bodyPr>
            <a:noAutofit/>
          </a:bodyPr>
          <a:lstStyle/>
          <a:p>
            <a:pPr marL="0" indent="0">
              <a:spcBef>
                <a:spcPts val="3750"/>
              </a:spcBef>
              <a:buNone/>
            </a:pPr>
            <a:r>
              <a:rPr lang="en-US" sz="2800" b="1" dirty="0"/>
              <a:t>DLA Components</a:t>
            </a:r>
          </a:p>
          <a:p>
            <a:pPr marL="0" lvl="1" indent="0">
              <a:buNone/>
            </a:pPr>
            <a:r>
              <a:rPr lang="en-US" dirty="0"/>
              <a:t>DLA offers care and mobility components based on the child's level of support and mobility challenges.</a:t>
            </a:r>
          </a:p>
          <a:p>
            <a:pPr marL="0" indent="0">
              <a:spcBef>
                <a:spcPts val="3750"/>
              </a:spcBef>
              <a:buNone/>
            </a:pPr>
            <a:r>
              <a:rPr lang="en-US" sz="2800" b="1" dirty="0"/>
              <a:t>Eligibility and Caregiver Support</a:t>
            </a:r>
          </a:p>
          <a:p>
            <a:pPr marL="0" lvl="1" indent="0">
              <a:buNone/>
            </a:pPr>
            <a:r>
              <a:rPr lang="en-US" dirty="0"/>
              <a:t>Eligibility requires ongoing difficulties; caregivers providing 35+ hours weekly may qualify for Carer’s Allowance.</a:t>
            </a:r>
          </a:p>
          <a:p>
            <a:pPr marL="0" indent="0">
              <a:spcBef>
                <a:spcPts val="3750"/>
              </a:spcBef>
              <a:buNone/>
            </a:pPr>
            <a:r>
              <a:rPr lang="en-US" sz="2800" b="1" dirty="0"/>
              <a:t>Transition to PIP</a:t>
            </a:r>
          </a:p>
          <a:p>
            <a:pPr marL="0" lvl="1" indent="0">
              <a:buNone/>
            </a:pPr>
            <a:r>
              <a:rPr lang="en-US" dirty="0"/>
              <a:t>At age 16, children transition from DLA to PIP, with new assessment criteria and application process.</a:t>
            </a:r>
          </a:p>
          <a:p>
            <a:pPr marL="0" indent="0">
              <a:spcBef>
                <a:spcPts val="3750"/>
              </a:spcBef>
              <a:buNone/>
            </a:pPr>
            <a:r>
              <a:rPr lang="en-US" sz="2800" b="1" dirty="0"/>
              <a:t>Fast-Track for End of Life</a:t>
            </a:r>
          </a:p>
          <a:p>
            <a:pPr marL="0" lvl="1" indent="0">
              <a:buNone/>
            </a:pPr>
            <a:r>
              <a:rPr lang="en-US" dirty="0"/>
              <a:t>Special rules allow fast-tracked DLA for children with prognosis under 12 months, granting highest care rate.</a:t>
            </a:r>
          </a:p>
        </p:txBody>
      </p:sp>
    </p:spTree>
    <p:extLst>
      <p:ext uri="{BB962C8B-B14F-4D97-AF65-F5344CB8AC3E}">
        <p14:creationId xmlns:p14="http://schemas.microsoft.com/office/powerpoint/2010/main" val="2385269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4CB4F5-0740-062C-DEC9-AD6CEE438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8AB7BB-5531-990E-6F94-396864CFB8C7}"/>
              </a:ext>
            </a:extLst>
          </p:cNvPr>
          <p:cNvSpPr>
            <a:spLocks noGrp="1"/>
          </p:cNvSpPr>
          <p:nvPr>
            <p:ph type="title"/>
          </p:nvPr>
        </p:nvSpPr>
        <p:spPr>
          <a:xfrm>
            <a:off x="918971" y="625517"/>
            <a:ext cx="10287000" cy="1399032"/>
          </a:xfrm>
        </p:spPr>
        <p:txBody>
          <a:bodyPr anchor="b">
            <a:normAutofit/>
          </a:bodyPr>
          <a:lstStyle/>
          <a:p>
            <a:pPr algn="l"/>
            <a:r>
              <a:rPr lang="en-US" dirty="0"/>
              <a:t>DLA Rates</a:t>
            </a:r>
          </a:p>
        </p:txBody>
      </p:sp>
      <p:sp>
        <p:nvSpPr>
          <p:cNvPr id="3" name="Content Placeholder 2">
            <a:extLst>
              <a:ext uri="{FF2B5EF4-FFF2-40B4-BE49-F238E27FC236}">
                <a16:creationId xmlns:a16="http://schemas.microsoft.com/office/drawing/2014/main" id="{24BBECB0-7497-E14A-6E2D-1386E6DAF97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18971" y="2441448"/>
            <a:ext cx="10287000" cy="6803055"/>
          </a:xfrm>
        </p:spPr>
        <p:txBody>
          <a:bodyPr>
            <a:normAutofit fontScale="92500" lnSpcReduction="20000"/>
          </a:bodyPr>
          <a:lstStyle/>
          <a:p>
            <a:pPr marL="0" indent="0">
              <a:spcBef>
                <a:spcPts val="2500"/>
              </a:spcBef>
              <a:buNone/>
            </a:pPr>
            <a:r>
              <a:rPr lang="en-US" sz="2800" dirty="0"/>
              <a:t>The DLA rate is between £29.20 and £187.45 per week and depends on the level of help the child needs.</a:t>
            </a:r>
          </a:p>
          <a:p>
            <a:pPr marL="0" indent="0">
              <a:spcBef>
                <a:spcPts val="2500"/>
              </a:spcBef>
              <a:buNone/>
            </a:pPr>
            <a:endParaRPr lang="en-US" sz="2800" dirty="0"/>
          </a:p>
          <a:p>
            <a:pPr marL="0" indent="0">
              <a:spcBef>
                <a:spcPts val="2500"/>
              </a:spcBef>
              <a:buNone/>
            </a:pPr>
            <a:r>
              <a:rPr lang="en-US" sz="2800" dirty="0"/>
              <a:t>There is a care component:</a:t>
            </a:r>
          </a:p>
          <a:p>
            <a:pPr marL="0" indent="0">
              <a:spcBef>
                <a:spcPts val="2500"/>
              </a:spcBef>
              <a:buNone/>
            </a:pPr>
            <a:r>
              <a:rPr lang="en-US" sz="2800" dirty="0"/>
              <a:t>The lowest rate is £29.20 per week</a:t>
            </a:r>
          </a:p>
          <a:p>
            <a:pPr marL="0" indent="0">
              <a:spcBef>
                <a:spcPts val="2500"/>
              </a:spcBef>
              <a:buNone/>
            </a:pPr>
            <a:r>
              <a:rPr lang="en-US" sz="2800" dirty="0"/>
              <a:t>The middle rate is £73.90 per week</a:t>
            </a:r>
          </a:p>
          <a:p>
            <a:pPr marL="0" indent="0">
              <a:spcBef>
                <a:spcPts val="2500"/>
              </a:spcBef>
              <a:buNone/>
            </a:pPr>
            <a:r>
              <a:rPr lang="en-US" sz="2800" dirty="0"/>
              <a:t>The highest rate is £110.40 per week</a:t>
            </a:r>
          </a:p>
          <a:p>
            <a:pPr marL="0" indent="0">
              <a:spcBef>
                <a:spcPts val="2500"/>
              </a:spcBef>
              <a:buNone/>
            </a:pPr>
            <a:endParaRPr lang="en-US" sz="2800" dirty="0"/>
          </a:p>
          <a:p>
            <a:pPr marL="0" indent="0">
              <a:spcBef>
                <a:spcPts val="2500"/>
              </a:spcBef>
              <a:buNone/>
            </a:pPr>
            <a:r>
              <a:rPr lang="en-US" sz="2800" dirty="0"/>
              <a:t>There is a mobility component:</a:t>
            </a:r>
          </a:p>
          <a:p>
            <a:pPr marL="0" indent="0">
              <a:spcBef>
                <a:spcPts val="2500"/>
              </a:spcBef>
              <a:buNone/>
            </a:pPr>
            <a:r>
              <a:rPr lang="en-US" sz="2800" dirty="0"/>
              <a:t>The Lower rate is £29.20 per week</a:t>
            </a:r>
          </a:p>
          <a:p>
            <a:pPr marL="0" indent="0">
              <a:spcBef>
                <a:spcPts val="2500"/>
              </a:spcBef>
              <a:buNone/>
            </a:pPr>
            <a:r>
              <a:rPr lang="en-US" sz="2800" dirty="0"/>
              <a:t>The higher rate is £77.05 per week.</a:t>
            </a:r>
          </a:p>
          <a:p>
            <a:pPr marL="0" indent="0">
              <a:spcBef>
                <a:spcPts val="2500"/>
              </a:spcBef>
              <a:buNone/>
            </a:pPr>
            <a:endParaRPr lang="en-US" sz="1400" b="1" dirty="0"/>
          </a:p>
          <a:p>
            <a:pPr marL="0" indent="0">
              <a:spcBef>
                <a:spcPts val="2500"/>
              </a:spcBef>
              <a:buNone/>
            </a:pPr>
            <a:endParaRPr lang="en-US" sz="1400" b="1" dirty="0"/>
          </a:p>
        </p:txBody>
      </p:sp>
      <p:pic>
        <p:nvPicPr>
          <p:cNvPr id="5" name="Picture 4" descr="White percentage symbol on red background">
            <a:extLst>
              <a:ext uri="{FF2B5EF4-FFF2-40B4-BE49-F238E27FC236}">
                <a16:creationId xmlns:a16="http://schemas.microsoft.com/office/drawing/2014/main" id="{427F2520-2BB2-F9BA-ADC4-61C3CF412020}"/>
              </a:ext>
            </a:extLst>
          </p:cNvPr>
          <p:cNvPicPr>
            <a:picLocks noChangeAspect="1"/>
          </p:cNvPicPr>
          <p:nvPr/>
        </p:nvPicPr>
        <p:blipFill>
          <a:blip r:embed="rId3"/>
          <a:srcRect l="47967" r="12124"/>
          <a:stretch>
            <a:fillRect/>
          </a:stretch>
        </p:blipFill>
        <p:spPr>
          <a:xfrm>
            <a:off x="12137599" y="10"/>
            <a:ext cx="6150401" cy="10286990"/>
          </a:xfrm>
          <a:prstGeom prst="rect">
            <a:avLst/>
          </a:prstGeom>
          <a:noFill/>
        </p:spPr>
      </p:pic>
    </p:spTree>
    <p:extLst>
      <p:ext uri="{BB962C8B-B14F-4D97-AF65-F5344CB8AC3E}">
        <p14:creationId xmlns:p14="http://schemas.microsoft.com/office/powerpoint/2010/main" val="182389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0E6C-B1B5-04CF-D59A-C06CE81B7A5E}"/>
              </a:ext>
            </a:extLst>
          </p:cNvPr>
          <p:cNvSpPr>
            <a:spLocks noGrp="1"/>
          </p:cNvSpPr>
          <p:nvPr>
            <p:ph type="ctrTitle"/>
          </p:nvPr>
        </p:nvSpPr>
        <p:spPr>
          <a:xfrm>
            <a:off x="2286000" y="1747157"/>
            <a:ext cx="13716000" cy="4490358"/>
          </a:xfrm>
        </p:spPr>
        <p:txBody>
          <a:bodyPr>
            <a:normAutofit fontScale="90000"/>
          </a:bodyPr>
          <a:lstStyle/>
          <a:p>
            <a:r>
              <a:rPr lang="en-GB" sz="6600" b="1" dirty="0">
                <a:latin typeface="Aptos Display" panose="020B0004020202020204" pitchFamily="34" charset="0"/>
              </a:rPr>
              <a:t>Understanding Transition Gaps from Child to Adult Services</a:t>
            </a:r>
            <a:br>
              <a:rPr lang="en-GB" sz="6600" b="1" dirty="0">
                <a:latin typeface="Aptos Display" panose="020B0004020202020204" pitchFamily="34" charset="0"/>
              </a:rPr>
            </a:br>
            <a:br>
              <a:rPr lang="en-GB" b="1" dirty="0">
                <a:latin typeface="Aptos Display" panose="020B0004020202020204" pitchFamily="34" charset="0"/>
              </a:rPr>
            </a:br>
            <a:r>
              <a:rPr lang="en-GB" sz="6000" b="1" dirty="0">
                <a:latin typeface="Aptos Display" panose="020B0004020202020204" pitchFamily="34" charset="0"/>
              </a:rPr>
              <a:t>The Relevance of the Mental Capacity Act (MCA) for 16–18 Year Olds</a:t>
            </a:r>
          </a:p>
        </p:txBody>
      </p:sp>
    </p:spTree>
    <p:extLst>
      <p:ext uri="{BB962C8B-B14F-4D97-AF65-F5344CB8AC3E}">
        <p14:creationId xmlns:p14="http://schemas.microsoft.com/office/powerpoint/2010/main" val="1885514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EEB832D-2175-D87C-86DA-1AEFDEADF54F}"/>
              </a:ext>
            </a:extLst>
          </p:cNvPr>
          <p:cNvPicPr>
            <a:picLocks noGrp="1" noChangeAspect="1"/>
          </p:cNvPicPr>
          <p:nvPr>
            <p:ph idx="1"/>
          </p:nvPr>
        </p:nvPicPr>
        <p:blipFill>
          <a:blip r:embed="rId2"/>
          <a:srcRect t="18495"/>
          <a:stretch>
            <a:fillRect/>
          </a:stretch>
        </p:blipFill>
        <p:spPr>
          <a:xfrm>
            <a:off x="4816929" y="756645"/>
            <a:ext cx="9113985" cy="8773710"/>
          </a:xfrm>
          <a:prstGeom prst="rect">
            <a:avLst/>
          </a:prstGeom>
        </p:spPr>
      </p:pic>
    </p:spTree>
    <p:extLst>
      <p:ext uri="{BB962C8B-B14F-4D97-AF65-F5344CB8AC3E}">
        <p14:creationId xmlns:p14="http://schemas.microsoft.com/office/powerpoint/2010/main" val="4132043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02E62C-ACC2-8EF4-BC67-D0E7E37CBD38}"/>
              </a:ext>
            </a:extLst>
          </p:cNvPr>
          <p:cNvSpPr>
            <a:spLocks noGrp="1"/>
          </p:cNvSpPr>
          <p:nvPr>
            <p:ph idx="1"/>
          </p:nvPr>
        </p:nvSpPr>
        <p:spPr>
          <a:xfrm>
            <a:off x="1371600" y="1138238"/>
            <a:ext cx="15773400" cy="6527007"/>
          </a:xfrm>
        </p:spPr>
        <p:txBody>
          <a:bodyPr/>
          <a:lstStyle/>
          <a:p>
            <a:pPr marL="0" indent="0" algn="ctr">
              <a:buNone/>
            </a:pPr>
            <a:r>
              <a:rPr lang="en-GB" sz="6000" b="1" dirty="0">
                <a:latin typeface="Aptos Display" panose="020B0004020202020204" pitchFamily="34" charset="0"/>
              </a:rPr>
              <a:t>Turning 18 </a:t>
            </a:r>
          </a:p>
          <a:p>
            <a:pPr algn="ctr"/>
            <a:endParaRPr lang="en-GB" dirty="0"/>
          </a:p>
          <a:p>
            <a:r>
              <a:rPr lang="en-GB" sz="2800" dirty="0">
                <a:latin typeface="Aptos Display" panose="020B0004020202020204" pitchFamily="34" charset="0"/>
              </a:rPr>
              <a:t>What does it mean to be an adult in law? </a:t>
            </a:r>
          </a:p>
          <a:p>
            <a:pPr marL="0" indent="0">
              <a:buNone/>
            </a:pPr>
            <a:endParaRPr lang="en-GB" sz="2800" dirty="0">
              <a:latin typeface="Aptos Display" panose="020B0004020202020204" pitchFamily="34" charset="0"/>
            </a:endParaRPr>
          </a:p>
          <a:p>
            <a:r>
              <a:rPr lang="en-GB" sz="2800" dirty="0">
                <a:latin typeface="Aptos Display" panose="020B0004020202020204" pitchFamily="34" charset="0"/>
              </a:rPr>
              <a:t>Why does it matter that the law does not make exceptions for those who have cognitive impairments?</a:t>
            </a:r>
          </a:p>
          <a:p>
            <a:pPr marL="0" indent="0" algn="ctr">
              <a:buNone/>
            </a:pPr>
            <a:r>
              <a:rPr lang="en-GB" dirty="0"/>
              <a:t> </a:t>
            </a:r>
          </a:p>
        </p:txBody>
      </p:sp>
    </p:spTree>
    <p:extLst>
      <p:ext uri="{BB962C8B-B14F-4D97-AF65-F5344CB8AC3E}">
        <p14:creationId xmlns:p14="http://schemas.microsoft.com/office/powerpoint/2010/main" val="3300271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2" descr="Making financial decisions for young ...">
            <a:extLst>
              <a:ext uri="{FF2B5EF4-FFF2-40B4-BE49-F238E27FC236}">
                <a16:creationId xmlns:a16="http://schemas.microsoft.com/office/drawing/2014/main" id="{ED4902FA-1015-D37B-553E-27A2D62271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4310" y="930731"/>
            <a:ext cx="10605461" cy="627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706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E8556-E9C4-F4F8-1BEA-B709C80894BC}"/>
              </a:ext>
            </a:extLst>
          </p:cNvPr>
          <p:cNvSpPr>
            <a:spLocks noGrp="1"/>
          </p:cNvSpPr>
          <p:nvPr>
            <p:ph idx="1"/>
          </p:nvPr>
        </p:nvSpPr>
        <p:spPr>
          <a:xfrm>
            <a:off x="1387929" y="991281"/>
            <a:ext cx="15773400" cy="6527007"/>
          </a:xfrm>
        </p:spPr>
        <p:txBody>
          <a:bodyPr>
            <a:normAutofit fontScale="92500"/>
          </a:bodyPr>
          <a:lstStyle/>
          <a:p>
            <a:pPr marL="0" indent="0" algn="ctr">
              <a:buNone/>
            </a:pPr>
            <a:r>
              <a:rPr lang="en-GB" sz="7200" b="1" dirty="0">
                <a:latin typeface="Aptos" panose="020B0004020202020204" pitchFamily="34" charset="0"/>
              </a:rPr>
              <a:t>What is the Mental Capacity Act (MCA)?</a:t>
            </a:r>
          </a:p>
          <a:p>
            <a:pPr marL="0" indent="0" algn="ctr">
              <a:buNone/>
            </a:pPr>
            <a:endParaRPr lang="en-GB" sz="3300" b="1" dirty="0"/>
          </a:p>
          <a:p>
            <a:r>
              <a:rPr lang="en-GB" dirty="0"/>
              <a:t>Mental Capacity Act 2005 (England &amp; Wales)</a:t>
            </a:r>
          </a:p>
          <a:p>
            <a:pPr marL="0" indent="0">
              <a:buNone/>
            </a:pPr>
            <a:endParaRPr lang="en-GB" sz="3600" dirty="0"/>
          </a:p>
          <a:p>
            <a:r>
              <a:rPr lang="en-GB" dirty="0"/>
              <a:t>Applies to people aged </a:t>
            </a:r>
            <a:r>
              <a:rPr lang="en-GB" b="1" dirty="0"/>
              <a:t>16 and over.</a:t>
            </a:r>
          </a:p>
          <a:p>
            <a:pPr marL="0" indent="0">
              <a:buNone/>
            </a:pPr>
            <a:endParaRPr lang="en-GB" sz="3600" dirty="0"/>
          </a:p>
          <a:p>
            <a:r>
              <a:rPr lang="en-GB" dirty="0"/>
              <a:t>Provides a legal framework for:</a:t>
            </a:r>
          </a:p>
          <a:p>
            <a:pPr marL="0" indent="0">
              <a:buNone/>
            </a:pPr>
            <a:endParaRPr lang="en-GB" sz="3600" dirty="0"/>
          </a:p>
          <a:p>
            <a:pPr marL="2057400" lvl="2" indent="-685800">
              <a:buFont typeface="+mj-lt"/>
              <a:buAutoNum type="alphaLcPeriod"/>
            </a:pPr>
            <a:r>
              <a:rPr lang="en-GB" dirty="0"/>
              <a:t>Assessing capacity</a:t>
            </a:r>
          </a:p>
          <a:p>
            <a:pPr marL="2057400" lvl="2" indent="-685800">
              <a:buFont typeface="+mj-lt"/>
              <a:buAutoNum type="alphaLcPeriod"/>
            </a:pPr>
            <a:r>
              <a:rPr lang="en-GB" dirty="0"/>
              <a:t>Making decisions on behalf of people who lack capacity</a:t>
            </a:r>
          </a:p>
          <a:p>
            <a:pPr marL="2057400" lvl="2" indent="-685800">
              <a:buFont typeface="+mj-lt"/>
              <a:buAutoNum type="alphaLcPeriod"/>
            </a:pPr>
            <a:r>
              <a:rPr lang="en-GB" dirty="0"/>
              <a:t>Protecting rights and promoting autonomy</a:t>
            </a:r>
          </a:p>
          <a:p>
            <a:endParaRPr lang="en-GB" dirty="0"/>
          </a:p>
        </p:txBody>
      </p:sp>
    </p:spTree>
    <p:extLst>
      <p:ext uri="{BB962C8B-B14F-4D97-AF65-F5344CB8AC3E}">
        <p14:creationId xmlns:p14="http://schemas.microsoft.com/office/powerpoint/2010/main" val="3549516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D485B-39AA-BFBD-CFBD-F9263D26D05B}"/>
              </a:ext>
            </a:extLst>
          </p:cNvPr>
          <p:cNvSpPr>
            <a:spLocks noGrp="1"/>
          </p:cNvSpPr>
          <p:nvPr>
            <p:ph idx="1"/>
          </p:nvPr>
        </p:nvSpPr>
        <p:spPr>
          <a:xfrm>
            <a:off x="1110342" y="974951"/>
            <a:ext cx="15773400" cy="8397650"/>
          </a:xfrm>
        </p:spPr>
        <p:txBody>
          <a:bodyPr>
            <a:normAutofit/>
          </a:bodyPr>
          <a:lstStyle/>
          <a:p>
            <a:pPr marL="0" indent="0" algn="ctr">
              <a:buNone/>
            </a:pPr>
            <a:r>
              <a:rPr lang="en-GB" sz="6300" b="1" dirty="0">
                <a:latin typeface="Aptos" panose="020B0004020202020204" pitchFamily="34" charset="0"/>
              </a:rPr>
              <a:t>Capacity and Young People Aged 16–18</a:t>
            </a:r>
          </a:p>
          <a:p>
            <a:pPr marL="0" indent="0" algn="ctr">
              <a:buNone/>
            </a:pPr>
            <a:endParaRPr lang="en-GB" sz="2400" dirty="0">
              <a:latin typeface="Aptos" panose="020B0004020202020204" pitchFamily="34" charset="0"/>
            </a:endParaRPr>
          </a:p>
          <a:p>
            <a:pPr lvl="0"/>
            <a:r>
              <a:rPr lang="en-GB" dirty="0">
                <a:latin typeface="Aptos" panose="020B0004020202020204" pitchFamily="34" charset="0"/>
              </a:rPr>
              <a:t>MCA legally applies from age 16</a:t>
            </a:r>
          </a:p>
          <a:p>
            <a:pPr lvl="0"/>
            <a:endParaRPr lang="en-GB" sz="3600" dirty="0">
              <a:latin typeface="Aptos" panose="020B0004020202020204" pitchFamily="34" charset="0"/>
            </a:endParaRPr>
          </a:p>
          <a:p>
            <a:pPr lvl="0"/>
            <a:r>
              <a:rPr lang="en-GB" dirty="0">
                <a:latin typeface="Aptos" panose="020B0004020202020204" pitchFamily="34" charset="0"/>
              </a:rPr>
              <a:t>Capacity is:</a:t>
            </a:r>
          </a:p>
          <a:p>
            <a:pPr marL="0" indent="0">
              <a:buNone/>
            </a:pPr>
            <a:endParaRPr lang="en-GB" sz="3600" dirty="0">
              <a:latin typeface="Aptos" panose="020B0004020202020204" pitchFamily="34" charset="0"/>
            </a:endParaRPr>
          </a:p>
          <a:p>
            <a:pPr marL="1371600" lvl="1" indent="-685800">
              <a:buFont typeface="+mj-lt"/>
              <a:buAutoNum type="alphaLcPeriod"/>
            </a:pPr>
            <a:r>
              <a:rPr lang="en-GB" dirty="0">
                <a:latin typeface="Aptos" panose="020B0004020202020204" pitchFamily="34" charset="0"/>
              </a:rPr>
              <a:t>Decision‑specific</a:t>
            </a:r>
            <a:endParaRPr lang="en-GB" sz="3000" dirty="0">
              <a:latin typeface="Aptos" panose="020B0004020202020204" pitchFamily="34" charset="0"/>
            </a:endParaRPr>
          </a:p>
          <a:p>
            <a:pPr marL="1371600" lvl="1" indent="-685800">
              <a:buFont typeface="+mj-lt"/>
              <a:buAutoNum type="alphaLcPeriod"/>
            </a:pPr>
            <a:r>
              <a:rPr lang="en-GB" dirty="0">
                <a:latin typeface="Aptos" panose="020B0004020202020204" pitchFamily="34" charset="0"/>
              </a:rPr>
              <a:t>Time‑specific</a:t>
            </a:r>
          </a:p>
          <a:p>
            <a:pPr lvl="1"/>
            <a:endParaRPr lang="en-GB" sz="3000" dirty="0">
              <a:latin typeface="Aptos" panose="020B0004020202020204" pitchFamily="34" charset="0"/>
            </a:endParaRPr>
          </a:p>
          <a:p>
            <a:pPr lvl="0"/>
            <a:r>
              <a:rPr lang="en-GB" dirty="0">
                <a:latin typeface="Aptos" panose="020B0004020202020204" pitchFamily="34" charset="0"/>
              </a:rPr>
              <a:t>A young person may:</a:t>
            </a:r>
          </a:p>
          <a:p>
            <a:pPr marL="0" indent="0">
              <a:buNone/>
            </a:pPr>
            <a:endParaRPr lang="en-GB" sz="3600" dirty="0">
              <a:latin typeface="Aptos" panose="020B0004020202020204" pitchFamily="34" charset="0"/>
            </a:endParaRPr>
          </a:p>
          <a:p>
            <a:pPr marL="1371600" lvl="1" indent="-685800">
              <a:buFont typeface="+mj-lt"/>
              <a:buAutoNum type="alphaLcPeriod"/>
            </a:pPr>
            <a:r>
              <a:rPr lang="en-GB" dirty="0">
                <a:latin typeface="Aptos" panose="020B0004020202020204" pitchFamily="34" charset="0"/>
              </a:rPr>
              <a:t>Have capacity for some decisions but not others</a:t>
            </a:r>
            <a:endParaRPr lang="en-GB" sz="3000" dirty="0">
              <a:latin typeface="Aptos" panose="020B0004020202020204" pitchFamily="34" charset="0"/>
            </a:endParaRPr>
          </a:p>
          <a:p>
            <a:pPr marL="1371600" lvl="1" indent="-685800">
              <a:buFont typeface="+mj-lt"/>
              <a:buAutoNum type="alphaLcPeriod"/>
            </a:pPr>
            <a:r>
              <a:rPr lang="en-GB" dirty="0">
                <a:latin typeface="Aptos" panose="020B0004020202020204" pitchFamily="34" charset="0"/>
              </a:rPr>
              <a:t>Fluctuate in capacity (e.g. due to mental illness, learning disability, neurodiversity)</a:t>
            </a:r>
            <a:endParaRPr lang="en-GB" sz="3000" dirty="0">
              <a:latin typeface="Aptos" panose="020B0004020202020204" pitchFamily="34" charset="0"/>
            </a:endParaRPr>
          </a:p>
          <a:p>
            <a:endParaRPr lang="en-GB" dirty="0"/>
          </a:p>
        </p:txBody>
      </p:sp>
    </p:spTree>
    <p:extLst>
      <p:ext uri="{BB962C8B-B14F-4D97-AF65-F5344CB8AC3E}">
        <p14:creationId xmlns:p14="http://schemas.microsoft.com/office/powerpoint/2010/main" val="3300086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82BCCC-67C5-589D-EBDC-A4F15728F4F4}"/>
              </a:ext>
            </a:extLst>
          </p:cNvPr>
          <p:cNvSpPr>
            <a:spLocks noGrp="1"/>
          </p:cNvSpPr>
          <p:nvPr>
            <p:ph idx="1"/>
          </p:nvPr>
        </p:nvSpPr>
        <p:spPr>
          <a:xfrm>
            <a:off x="857250" y="871197"/>
            <a:ext cx="16573500" cy="8544606"/>
          </a:xfrm>
        </p:spPr>
        <p:txBody>
          <a:bodyPr>
            <a:normAutofit fontScale="40000" lnSpcReduction="20000"/>
          </a:bodyPr>
          <a:lstStyle/>
          <a:p>
            <a:pPr marL="0" indent="0" algn="ctr">
              <a:buNone/>
            </a:pPr>
            <a:r>
              <a:rPr lang="en-GB" sz="16500" b="1" dirty="0">
                <a:latin typeface="Aptos" panose="020B0004020202020204" pitchFamily="34" charset="0"/>
              </a:rPr>
              <a:t>Child‑Focused Frameworks (Before 16/18)</a:t>
            </a:r>
          </a:p>
          <a:p>
            <a:pPr marL="0" indent="0" algn="ctr">
              <a:buNone/>
            </a:pPr>
            <a:endParaRPr lang="en-GB" sz="7500" b="1" dirty="0">
              <a:latin typeface="Aptos" panose="020B0004020202020204" pitchFamily="34" charset="0"/>
            </a:endParaRPr>
          </a:p>
          <a:p>
            <a:pPr marL="0" indent="0" algn="ctr">
              <a:buNone/>
            </a:pPr>
            <a:endParaRPr lang="en-GB" sz="2400" dirty="0">
              <a:latin typeface="Aptos" panose="020B0004020202020204" pitchFamily="34" charset="0"/>
            </a:endParaRPr>
          </a:p>
          <a:p>
            <a:pPr lvl="0"/>
            <a:r>
              <a:rPr lang="en-GB" sz="9300" dirty="0">
                <a:latin typeface="Aptos" panose="020B0004020202020204" pitchFamily="34" charset="0"/>
              </a:rPr>
              <a:t>Children Act 1989 &amp; 2004</a:t>
            </a:r>
          </a:p>
          <a:p>
            <a:pPr lvl="0"/>
            <a:endParaRPr lang="en-GB" sz="6300" dirty="0">
              <a:latin typeface="Aptos" panose="020B0004020202020204" pitchFamily="34" charset="0"/>
            </a:endParaRPr>
          </a:p>
          <a:p>
            <a:pPr lvl="0"/>
            <a:r>
              <a:rPr lang="en-GB" sz="9300" dirty="0">
                <a:latin typeface="Aptos" panose="020B0004020202020204" pitchFamily="34" charset="0"/>
              </a:rPr>
              <a:t>Gillick competence and Fraser guidelines</a:t>
            </a:r>
          </a:p>
          <a:p>
            <a:pPr lvl="0"/>
            <a:endParaRPr lang="en-GB" sz="6300" dirty="0">
              <a:latin typeface="Aptos" panose="020B0004020202020204" pitchFamily="34" charset="0"/>
            </a:endParaRPr>
          </a:p>
          <a:p>
            <a:pPr lvl="0"/>
            <a:r>
              <a:rPr lang="en-GB" sz="9300" dirty="0">
                <a:latin typeface="Aptos" panose="020B0004020202020204" pitchFamily="34" charset="0"/>
              </a:rPr>
              <a:t>Emphasis on:</a:t>
            </a:r>
          </a:p>
          <a:p>
            <a:pPr lvl="0"/>
            <a:endParaRPr lang="en-GB" sz="6300" dirty="0">
              <a:latin typeface="Aptos" panose="020B0004020202020204" pitchFamily="34" charset="0"/>
            </a:endParaRPr>
          </a:p>
          <a:p>
            <a:pPr marL="1371600" lvl="1" indent="-685800">
              <a:buFont typeface="+mj-lt"/>
              <a:buAutoNum type="alphaLcPeriod"/>
            </a:pPr>
            <a:r>
              <a:rPr lang="en-GB" sz="8250" dirty="0">
                <a:latin typeface="Aptos" panose="020B0004020202020204" pitchFamily="34" charset="0"/>
              </a:rPr>
              <a:t>Parental responsibility</a:t>
            </a:r>
          </a:p>
          <a:p>
            <a:pPr marL="1371600" lvl="1" indent="-685800">
              <a:buFont typeface="+mj-lt"/>
              <a:buAutoNum type="alphaLcPeriod"/>
            </a:pPr>
            <a:r>
              <a:rPr lang="en-GB" sz="8250" dirty="0">
                <a:latin typeface="Aptos" panose="020B0004020202020204" pitchFamily="34" charset="0"/>
              </a:rPr>
              <a:t>Welfare and safeguarding</a:t>
            </a:r>
          </a:p>
          <a:p>
            <a:pPr marL="1371600" lvl="1" indent="-685800">
              <a:buFont typeface="+mj-lt"/>
              <a:buAutoNum type="alphaLcPeriod"/>
            </a:pPr>
            <a:r>
              <a:rPr lang="en-GB" sz="8250" dirty="0">
                <a:latin typeface="Aptos" panose="020B0004020202020204" pitchFamily="34" charset="0"/>
              </a:rPr>
              <a:t>Best interests determined largely by adults</a:t>
            </a:r>
          </a:p>
          <a:p>
            <a:pPr lvl="1"/>
            <a:endParaRPr lang="en-GB" sz="6300" dirty="0">
              <a:latin typeface="Aptos" panose="020B0004020202020204" pitchFamily="34" charset="0"/>
            </a:endParaRPr>
          </a:p>
          <a:p>
            <a:r>
              <a:rPr lang="en-GB" sz="9300" dirty="0">
                <a:latin typeface="Aptos" panose="020B0004020202020204" pitchFamily="34" charset="0"/>
              </a:rPr>
              <a:t>Decisions often shared or led by parents/carers</a:t>
            </a:r>
          </a:p>
        </p:txBody>
      </p:sp>
    </p:spTree>
    <p:extLst>
      <p:ext uri="{BB962C8B-B14F-4D97-AF65-F5344CB8AC3E}">
        <p14:creationId xmlns:p14="http://schemas.microsoft.com/office/powerpoint/2010/main" val="4013473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3"/>
          <p:cNvSpPr/>
          <p:nvPr/>
        </p:nvSpPr>
        <p:spPr>
          <a:xfrm>
            <a:off x="13879538" y="8536129"/>
            <a:ext cx="3379762" cy="722171"/>
          </a:xfrm>
          <a:custGeom>
            <a:avLst/>
            <a:gdLst/>
            <a:ahLst/>
            <a:cxnLst/>
            <a:rect l="l" t="t" r="r" b="b"/>
            <a:pathLst>
              <a:path w="3379762" h="722171">
                <a:moveTo>
                  <a:pt x="0" y="0"/>
                </a:moveTo>
                <a:lnTo>
                  <a:pt x="3379762" y="0"/>
                </a:lnTo>
                <a:lnTo>
                  <a:pt x="3379762" y="722171"/>
                </a:lnTo>
                <a:lnTo>
                  <a:pt x="0" y="722171"/>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1028700" y="1960955"/>
            <a:ext cx="11411477" cy="850233"/>
          </a:xfrm>
          <a:prstGeom prst="rect">
            <a:avLst/>
          </a:prstGeom>
        </p:spPr>
        <p:txBody>
          <a:bodyPr lIns="0" tIns="0" rIns="0" bIns="0" rtlCol="0" anchor="t">
            <a:spAutoFit/>
          </a:bodyPr>
          <a:lstStyle/>
          <a:p>
            <a:pPr algn="l">
              <a:lnSpc>
                <a:spcPts val="6600"/>
              </a:lnSpc>
            </a:pPr>
            <a:r>
              <a:rPr lang="en-US" sz="6000" b="1" dirty="0">
                <a:solidFill>
                  <a:srgbClr val="00538B"/>
                </a:solidFill>
                <a:latin typeface="Poppins Bold"/>
                <a:ea typeface="Poppins Bold"/>
                <a:cs typeface="Poppins Bold"/>
                <a:sym typeface="Poppins Bold"/>
              </a:rPr>
              <a:t>It’s as easy as ABC…</a:t>
            </a:r>
          </a:p>
        </p:txBody>
      </p:sp>
      <p:pic>
        <p:nvPicPr>
          <p:cNvPr id="2" name="Picture 1" descr="A life preserver on a pole&#10;&#10;Description automatically generated">
            <a:extLst>
              <a:ext uri="{FF2B5EF4-FFF2-40B4-BE49-F238E27FC236}">
                <a16:creationId xmlns:a16="http://schemas.microsoft.com/office/drawing/2014/main" id="{6F99F6F1-3C8D-A801-CF6E-304A7F83BF3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28700" y="3494821"/>
            <a:ext cx="7345279" cy="5407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F93BFC-A417-037B-954C-58718258074A}"/>
              </a:ext>
            </a:extLst>
          </p:cNvPr>
          <p:cNvSpPr>
            <a:spLocks noGrp="1"/>
          </p:cNvSpPr>
          <p:nvPr>
            <p:ph idx="1"/>
          </p:nvPr>
        </p:nvSpPr>
        <p:spPr>
          <a:xfrm>
            <a:off x="1257300" y="1154567"/>
            <a:ext cx="15773400" cy="6527007"/>
          </a:xfrm>
        </p:spPr>
        <p:txBody>
          <a:bodyPr>
            <a:normAutofit fontScale="92500" lnSpcReduction="20000"/>
          </a:bodyPr>
          <a:lstStyle/>
          <a:p>
            <a:pPr marL="0" indent="0" algn="ctr">
              <a:buNone/>
            </a:pPr>
            <a:r>
              <a:rPr lang="en-GB" sz="7200" b="1" dirty="0">
                <a:latin typeface="Aptos" panose="020B0004020202020204" pitchFamily="34" charset="0"/>
              </a:rPr>
              <a:t>Adult Frameworks (From 16/18)</a:t>
            </a:r>
          </a:p>
          <a:p>
            <a:pPr marL="0" indent="0" algn="ctr">
              <a:buNone/>
            </a:pPr>
            <a:endParaRPr lang="en-GB" sz="5850" dirty="0">
              <a:latin typeface="Aptos" panose="020B0004020202020204" pitchFamily="34" charset="0"/>
            </a:endParaRPr>
          </a:p>
          <a:p>
            <a:pPr lvl="0"/>
            <a:r>
              <a:rPr lang="en-GB" sz="3600" dirty="0">
                <a:latin typeface="Aptos" panose="020B0004020202020204" pitchFamily="34" charset="0"/>
              </a:rPr>
              <a:t>MCA becomes primary decision‑making framework</a:t>
            </a:r>
          </a:p>
          <a:p>
            <a:pPr lvl="0"/>
            <a:endParaRPr lang="en-GB" sz="3600" dirty="0">
              <a:latin typeface="Aptos" panose="020B0004020202020204" pitchFamily="34" charset="0"/>
            </a:endParaRPr>
          </a:p>
          <a:p>
            <a:pPr lvl="0"/>
            <a:r>
              <a:rPr lang="en-GB" sz="3600" dirty="0">
                <a:latin typeface="Aptos" panose="020B0004020202020204" pitchFamily="34" charset="0"/>
              </a:rPr>
              <a:t>Young person is the decision‑maker if they have capacity</a:t>
            </a:r>
          </a:p>
          <a:p>
            <a:pPr lvl="0"/>
            <a:endParaRPr lang="en-GB" sz="3600" dirty="0">
              <a:latin typeface="Aptos" panose="020B0004020202020204" pitchFamily="34" charset="0"/>
            </a:endParaRPr>
          </a:p>
          <a:p>
            <a:pPr lvl="0"/>
            <a:r>
              <a:rPr lang="en-GB" sz="3600" dirty="0">
                <a:latin typeface="Aptos" panose="020B0004020202020204" pitchFamily="34" charset="0"/>
              </a:rPr>
              <a:t>Parents:</a:t>
            </a:r>
          </a:p>
          <a:p>
            <a:pPr marL="1371600" lvl="1" indent="-685800">
              <a:buFont typeface="+mj-lt"/>
              <a:buAutoNum type="alphaLcPeriod"/>
            </a:pPr>
            <a:r>
              <a:rPr lang="en-GB" sz="3300" dirty="0">
                <a:latin typeface="Aptos" panose="020B0004020202020204" pitchFamily="34" charset="0"/>
              </a:rPr>
              <a:t>No automatic right to decide</a:t>
            </a:r>
          </a:p>
          <a:p>
            <a:pPr marL="1371600" lvl="1" indent="-685800">
              <a:buFont typeface="+mj-lt"/>
              <a:buAutoNum type="alphaLcPeriod"/>
            </a:pPr>
            <a:r>
              <a:rPr lang="en-GB" sz="3300" dirty="0">
                <a:latin typeface="Aptos" panose="020B0004020202020204" pitchFamily="34" charset="0"/>
              </a:rPr>
              <a:t>Must be consulted only if appropriate</a:t>
            </a:r>
          </a:p>
          <a:p>
            <a:pPr lvl="1"/>
            <a:endParaRPr lang="en-GB" dirty="0">
              <a:latin typeface="Aptos" panose="020B0004020202020204" pitchFamily="34" charset="0"/>
            </a:endParaRPr>
          </a:p>
          <a:p>
            <a:pPr lvl="0"/>
            <a:r>
              <a:rPr lang="en-GB" sz="3600" dirty="0">
                <a:latin typeface="Aptos" panose="020B0004020202020204" pitchFamily="34" charset="0"/>
              </a:rPr>
              <a:t>Greater emphasis on individual autonomy and rights</a:t>
            </a:r>
          </a:p>
          <a:p>
            <a:endParaRPr lang="en-GB" dirty="0"/>
          </a:p>
        </p:txBody>
      </p:sp>
    </p:spTree>
    <p:extLst>
      <p:ext uri="{BB962C8B-B14F-4D97-AF65-F5344CB8AC3E}">
        <p14:creationId xmlns:p14="http://schemas.microsoft.com/office/powerpoint/2010/main" val="1057885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AA72B-AF51-9CC7-5D11-9147536360E0}"/>
              </a:ext>
            </a:extLst>
          </p:cNvPr>
          <p:cNvSpPr>
            <a:spLocks noGrp="1"/>
          </p:cNvSpPr>
          <p:nvPr>
            <p:ph idx="1"/>
          </p:nvPr>
        </p:nvSpPr>
        <p:spPr>
          <a:xfrm>
            <a:off x="734786" y="359230"/>
            <a:ext cx="16148958" cy="9388928"/>
          </a:xfrm>
        </p:spPr>
        <p:txBody>
          <a:bodyPr>
            <a:normAutofit fontScale="85000" lnSpcReduction="20000"/>
          </a:bodyPr>
          <a:lstStyle/>
          <a:p>
            <a:pPr marL="0" indent="0" algn="ctr">
              <a:buNone/>
            </a:pPr>
            <a:r>
              <a:rPr lang="en-GB" sz="6900" b="1" dirty="0">
                <a:latin typeface="Aptos" panose="020B0004020202020204" pitchFamily="34" charset="0"/>
              </a:rPr>
              <a:t>What are the issues</a:t>
            </a:r>
          </a:p>
          <a:p>
            <a:pPr marL="0" indent="0">
              <a:buNone/>
            </a:pPr>
            <a:endParaRPr lang="en-GB" dirty="0">
              <a:latin typeface="Aptos" panose="020B0004020202020204" pitchFamily="34" charset="0"/>
            </a:endParaRPr>
          </a:p>
          <a:p>
            <a:pPr marL="0" indent="0">
              <a:buNone/>
            </a:pPr>
            <a:r>
              <a:rPr lang="en-GB" dirty="0">
                <a:latin typeface="Aptos" panose="020B0004020202020204" pitchFamily="34" charset="0"/>
              </a:rPr>
              <a:t>• </a:t>
            </a:r>
            <a:r>
              <a:rPr lang="en-GB" sz="3600" dirty="0">
                <a:latin typeface="Aptos" panose="020B0004020202020204" pitchFamily="34" charset="0"/>
              </a:rPr>
              <a:t>Legal frameworks – confusion / complex / no legal support / complicated </a:t>
            </a:r>
          </a:p>
          <a:p>
            <a:pPr marL="0" indent="0">
              <a:buNone/>
            </a:pPr>
            <a:r>
              <a:rPr lang="en-GB" sz="3600" dirty="0">
                <a:latin typeface="Aptos" panose="020B0004020202020204" pitchFamily="34" charset="0"/>
              </a:rPr>
              <a:t>Paperwork</a:t>
            </a:r>
          </a:p>
          <a:p>
            <a:pPr marL="0" indent="0">
              <a:buNone/>
            </a:pPr>
            <a:endParaRPr lang="en-GB" sz="3600" dirty="0">
              <a:latin typeface="Aptos" panose="020B0004020202020204" pitchFamily="34" charset="0"/>
            </a:endParaRPr>
          </a:p>
          <a:p>
            <a:pPr marL="0" indent="0">
              <a:buNone/>
            </a:pPr>
            <a:r>
              <a:rPr lang="en-GB" sz="3600" dirty="0">
                <a:latin typeface="Aptos" panose="020B0004020202020204" pitchFamily="34" charset="0"/>
              </a:rPr>
              <a:t>• Poor understanding of the MCA amongst children services and parents</a:t>
            </a:r>
          </a:p>
          <a:p>
            <a:pPr marL="0" indent="0">
              <a:buNone/>
            </a:pPr>
            <a:endParaRPr lang="en-GB" sz="3600" dirty="0">
              <a:latin typeface="Aptos" panose="020B0004020202020204" pitchFamily="34" charset="0"/>
            </a:endParaRPr>
          </a:p>
          <a:p>
            <a:pPr marL="0" indent="0">
              <a:buNone/>
            </a:pPr>
            <a:r>
              <a:rPr lang="en-GB" sz="3600" dirty="0">
                <a:latin typeface="Aptos" panose="020B0004020202020204" pitchFamily="34" charset="0"/>
              </a:rPr>
              <a:t>• Loss of parental responsibility for decision making</a:t>
            </a:r>
          </a:p>
          <a:p>
            <a:pPr marL="0" indent="0">
              <a:buNone/>
            </a:pPr>
            <a:endParaRPr lang="en-GB" sz="3600" dirty="0">
              <a:latin typeface="Aptos" panose="020B0004020202020204" pitchFamily="34" charset="0"/>
            </a:endParaRPr>
          </a:p>
          <a:p>
            <a:pPr marL="0" indent="0">
              <a:buNone/>
            </a:pPr>
            <a:r>
              <a:rPr lang="en-GB" sz="3600" dirty="0">
                <a:latin typeface="Aptos" panose="020B0004020202020204" pitchFamily="34" charset="0"/>
              </a:rPr>
              <a:t>• Parents consent -&gt; supported decisions making</a:t>
            </a:r>
          </a:p>
          <a:p>
            <a:pPr marL="0" indent="0">
              <a:buNone/>
            </a:pPr>
            <a:endParaRPr lang="en-GB" sz="3600" dirty="0">
              <a:latin typeface="Aptos" panose="020B0004020202020204" pitchFamily="34" charset="0"/>
            </a:endParaRPr>
          </a:p>
          <a:p>
            <a:pPr marL="0" indent="0">
              <a:buNone/>
            </a:pPr>
            <a:r>
              <a:rPr lang="en-GB" sz="3600" dirty="0">
                <a:latin typeface="Aptos" panose="020B0004020202020204" pitchFamily="34" charset="0"/>
              </a:rPr>
              <a:t>• Conflict with parents</a:t>
            </a:r>
          </a:p>
          <a:p>
            <a:pPr marL="0" indent="0">
              <a:buNone/>
            </a:pPr>
            <a:endParaRPr lang="en-GB" sz="3600" dirty="0">
              <a:latin typeface="Aptos" panose="020B0004020202020204" pitchFamily="34" charset="0"/>
            </a:endParaRPr>
          </a:p>
          <a:p>
            <a:pPr marL="0" indent="0">
              <a:buNone/>
            </a:pPr>
            <a:r>
              <a:rPr lang="en-GB" sz="3600" dirty="0">
                <a:latin typeface="Aptos" panose="020B0004020202020204" pitchFamily="34" charset="0"/>
              </a:rPr>
              <a:t>• Parents not prepared for loss of responsibility</a:t>
            </a:r>
          </a:p>
          <a:p>
            <a:pPr marL="0" indent="0">
              <a:buNone/>
            </a:pPr>
            <a:endParaRPr lang="en-GB" sz="3600" dirty="0">
              <a:latin typeface="Aptos" panose="020B0004020202020204" pitchFamily="34" charset="0"/>
            </a:endParaRPr>
          </a:p>
          <a:p>
            <a:pPr marL="0" indent="0">
              <a:buNone/>
            </a:pPr>
            <a:r>
              <a:rPr lang="en-GB" sz="3600" dirty="0">
                <a:latin typeface="Aptos" panose="020B0004020202020204" pitchFamily="34" charset="0"/>
              </a:rPr>
              <a:t>• Autonomy of the young person</a:t>
            </a:r>
          </a:p>
          <a:p>
            <a:pPr marL="0" indent="0">
              <a:buNone/>
            </a:pPr>
            <a:endParaRPr lang="en-GB" sz="3600" dirty="0">
              <a:latin typeface="Aptos" panose="020B0004020202020204" pitchFamily="34" charset="0"/>
            </a:endParaRPr>
          </a:p>
          <a:p>
            <a:pPr marL="0" indent="0">
              <a:buNone/>
            </a:pPr>
            <a:r>
              <a:rPr lang="en-GB" sz="3600" dirty="0">
                <a:latin typeface="Aptos" panose="020B0004020202020204" pitchFamily="34" charset="0"/>
              </a:rPr>
              <a:t>• Support – lack of </a:t>
            </a:r>
          </a:p>
          <a:p>
            <a:endParaRPr lang="en-GB" dirty="0"/>
          </a:p>
        </p:txBody>
      </p:sp>
    </p:spTree>
    <p:extLst>
      <p:ext uri="{BB962C8B-B14F-4D97-AF65-F5344CB8AC3E}">
        <p14:creationId xmlns:p14="http://schemas.microsoft.com/office/powerpoint/2010/main" val="18255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106BB-24B0-52AF-CF59-8FCE7F42FFA3}"/>
              </a:ext>
            </a:extLst>
          </p:cNvPr>
          <p:cNvSpPr>
            <a:spLocks noGrp="1"/>
          </p:cNvSpPr>
          <p:nvPr>
            <p:ph idx="1"/>
          </p:nvPr>
        </p:nvSpPr>
        <p:spPr>
          <a:xfrm>
            <a:off x="1257300" y="898070"/>
            <a:ext cx="15773400" cy="9895115"/>
          </a:xfrm>
        </p:spPr>
        <p:txBody>
          <a:bodyPr>
            <a:normAutofit/>
          </a:bodyPr>
          <a:lstStyle/>
          <a:p>
            <a:pPr marL="0" indent="0" algn="ctr">
              <a:buNone/>
            </a:pPr>
            <a:r>
              <a:rPr lang="en-GB" sz="7200" b="1" dirty="0">
                <a:latin typeface="Aptos" panose="020B0004020202020204" pitchFamily="34" charset="0"/>
              </a:rPr>
              <a:t>Transitioning between services </a:t>
            </a:r>
          </a:p>
          <a:p>
            <a:pPr marL="0" indent="0" algn="ctr">
              <a:buNone/>
            </a:pPr>
            <a:endParaRPr lang="en-GB" sz="1200" b="1" dirty="0">
              <a:latin typeface="Aptos" panose="020B0004020202020204" pitchFamily="34" charset="0"/>
            </a:endParaRPr>
          </a:p>
          <a:p>
            <a:pPr marL="0" indent="0">
              <a:buNone/>
            </a:pPr>
            <a:r>
              <a:rPr lang="en-GB" b="1" dirty="0">
                <a:latin typeface="Aptos" panose="020B0004020202020204" pitchFamily="34" charset="0"/>
              </a:rPr>
              <a:t>Many differences</a:t>
            </a:r>
            <a:r>
              <a:rPr lang="en-GB" dirty="0">
                <a:latin typeface="Aptos" panose="020B0004020202020204" pitchFamily="34" charset="0"/>
              </a:rPr>
              <a:t>:</a:t>
            </a:r>
          </a:p>
          <a:p>
            <a:pPr marL="0" indent="0">
              <a:buNone/>
            </a:pPr>
            <a:endParaRPr lang="en-GB" sz="750" dirty="0">
              <a:latin typeface="Aptos" panose="020B0004020202020204" pitchFamily="34" charset="0"/>
            </a:endParaRPr>
          </a:p>
          <a:p>
            <a:r>
              <a:rPr lang="en-GB" sz="3600" dirty="0">
                <a:latin typeface="Aptos" panose="020B0004020202020204" pitchFamily="34" charset="0"/>
              </a:rPr>
              <a:t>Paediatrics &gt; Multiple adult services</a:t>
            </a:r>
          </a:p>
          <a:p>
            <a:r>
              <a:rPr lang="en-GB" sz="3600" dirty="0">
                <a:latin typeface="Aptos" panose="020B0004020202020204" pitchFamily="34" charset="0"/>
              </a:rPr>
              <a:t>CAMHS perspective differs from AMHS</a:t>
            </a:r>
          </a:p>
          <a:p>
            <a:r>
              <a:rPr lang="en-GB" sz="3600" dirty="0">
                <a:latin typeface="Aptos" panose="020B0004020202020204" pitchFamily="34" charset="0"/>
              </a:rPr>
              <a:t>Support at home differs </a:t>
            </a:r>
          </a:p>
          <a:p>
            <a:r>
              <a:rPr lang="en-GB" sz="3600" dirty="0">
                <a:latin typeface="Aptos" panose="020B0004020202020204" pitchFamily="34" charset="0"/>
              </a:rPr>
              <a:t>Less support </a:t>
            </a:r>
          </a:p>
          <a:p>
            <a:r>
              <a:rPr lang="en-GB" sz="3600" dirty="0">
                <a:latin typeface="Aptos" panose="020B0004020202020204" pitchFamily="34" charset="0"/>
              </a:rPr>
              <a:t>Services don’t communicate well </a:t>
            </a:r>
          </a:p>
          <a:p>
            <a:r>
              <a:rPr lang="en-GB" sz="3600" dirty="0">
                <a:latin typeface="Aptos" panose="020B0004020202020204" pitchFamily="34" charset="0"/>
              </a:rPr>
              <a:t>Lack of planning </a:t>
            </a:r>
          </a:p>
          <a:p>
            <a:r>
              <a:rPr lang="en-GB" sz="3600" dirty="0">
                <a:latin typeface="Aptos" panose="020B0004020202020204" pitchFamily="34" charset="0"/>
              </a:rPr>
              <a:t>Lack of services</a:t>
            </a:r>
          </a:p>
          <a:p>
            <a:endParaRPr lang="en-GB" dirty="0"/>
          </a:p>
        </p:txBody>
      </p:sp>
    </p:spTree>
    <p:extLst>
      <p:ext uri="{BB962C8B-B14F-4D97-AF65-F5344CB8AC3E}">
        <p14:creationId xmlns:p14="http://schemas.microsoft.com/office/powerpoint/2010/main" val="2197415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5D7F6-4053-D799-5663-6B8BA3DC222B}"/>
              </a:ext>
            </a:extLst>
          </p:cNvPr>
          <p:cNvSpPr>
            <a:spLocks noGrp="1"/>
          </p:cNvSpPr>
          <p:nvPr>
            <p:ph idx="1"/>
          </p:nvPr>
        </p:nvSpPr>
        <p:spPr>
          <a:xfrm>
            <a:off x="947058" y="1110342"/>
            <a:ext cx="15773400" cy="7812201"/>
          </a:xfrm>
        </p:spPr>
        <p:txBody>
          <a:bodyPr/>
          <a:lstStyle/>
          <a:p>
            <a:pPr marL="0" indent="0" algn="ctr">
              <a:buNone/>
            </a:pPr>
            <a:r>
              <a:rPr lang="en-GB" sz="6600" b="1" dirty="0">
                <a:latin typeface="Aptos" panose="020B0004020202020204" pitchFamily="34" charset="0"/>
              </a:rPr>
              <a:t>Complex adult decisions</a:t>
            </a:r>
          </a:p>
          <a:p>
            <a:pPr marL="0" indent="0" algn="ctr">
              <a:buNone/>
            </a:pPr>
            <a:endParaRPr lang="en-GB" sz="1200" b="1" dirty="0">
              <a:latin typeface="Aptos" panose="020B0004020202020204" pitchFamily="34" charset="0"/>
            </a:endParaRPr>
          </a:p>
          <a:p>
            <a:pPr marL="0" indent="0">
              <a:buNone/>
            </a:pPr>
            <a:r>
              <a:rPr lang="en-GB" dirty="0">
                <a:latin typeface="Aptos" panose="020B0004020202020204" pitchFamily="34" charset="0"/>
              </a:rPr>
              <a:t>• Accommodation</a:t>
            </a:r>
          </a:p>
          <a:p>
            <a:pPr marL="0" indent="0">
              <a:buNone/>
            </a:pPr>
            <a:r>
              <a:rPr lang="en-GB" dirty="0">
                <a:latin typeface="Aptos" panose="020B0004020202020204" pitchFamily="34" charset="0"/>
              </a:rPr>
              <a:t>• Finances</a:t>
            </a:r>
          </a:p>
          <a:p>
            <a:pPr marL="0" indent="0">
              <a:buNone/>
            </a:pPr>
            <a:r>
              <a:rPr lang="en-GB" dirty="0">
                <a:latin typeface="Aptos" panose="020B0004020202020204" pitchFamily="34" charset="0"/>
              </a:rPr>
              <a:t>• Education / employment</a:t>
            </a:r>
          </a:p>
          <a:p>
            <a:pPr marL="0" indent="0">
              <a:buNone/>
            </a:pPr>
            <a:r>
              <a:rPr lang="en-GB" dirty="0">
                <a:latin typeface="Aptos" panose="020B0004020202020204" pitchFamily="34" charset="0"/>
              </a:rPr>
              <a:t>• Sex and relationships - ? Marriage</a:t>
            </a:r>
          </a:p>
          <a:p>
            <a:pPr marL="0" indent="0">
              <a:buNone/>
            </a:pPr>
            <a:r>
              <a:rPr lang="en-GB" dirty="0">
                <a:latin typeface="Aptos" panose="020B0004020202020204" pitchFamily="34" charset="0"/>
              </a:rPr>
              <a:t>• Avoiding:</a:t>
            </a:r>
          </a:p>
          <a:p>
            <a:pPr marL="0" indent="0">
              <a:buNone/>
            </a:pPr>
            <a:endParaRPr lang="en-GB" sz="300" dirty="0">
              <a:latin typeface="Aptos" panose="020B0004020202020204" pitchFamily="34" charset="0"/>
            </a:endParaRPr>
          </a:p>
          <a:p>
            <a:pPr marL="1457325" lvl="1" indent="-771525">
              <a:buFont typeface="+mj-lt"/>
              <a:buAutoNum type="alphaLcPeriod"/>
            </a:pPr>
            <a:r>
              <a:rPr lang="en-GB" dirty="0">
                <a:latin typeface="Aptos" panose="020B0004020202020204" pitchFamily="34" charset="0"/>
              </a:rPr>
              <a:t>Risk</a:t>
            </a:r>
          </a:p>
          <a:p>
            <a:pPr marL="1457325" lvl="1" indent="-771525">
              <a:buFont typeface="+mj-lt"/>
              <a:buAutoNum type="alphaLcPeriod"/>
            </a:pPr>
            <a:r>
              <a:rPr lang="en-GB" dirty="0">
                <a:latin typeface="Aptos" panose="020B0004020202020204" pitchFamily="34" charset="0"/>
              </a:rPr>
              <a:t>Exploitation / grooming</a:t>
            </a:r>
          </a:p>
        </p:txBody>
      </p:sp>
    </p:spTree>
    <p:extLst>
      <p:ext uri="{BB962C8B-B14F-4D97-AF65-F5344CB8AC3E}">
        <p14:creationId xmlns:p14="http://schemas.microsoft.com/office/powerpoint/2010/main" val="109119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0A915-EBD0-D336-91FE-7130DA39C4CF}"/>
              </a:ext>
            </a:extLst>
          </p:cNvPr>
          <p:cNvSpPr>
            <a:spLocks noGrp="1"/>
          </p:cNvSpPr>
          <p:nvPr>
            <p:ph idx="1"/>
          </p:nvPr>
        </p:nvSpPr>
        <p:spPr>
          <a:xfrm>
            <a:off x="1257300" y="604156"/>
            <a:ext cx="15773400" cy="9356273"/>
          </a:xfrm>
        </p:spPr>
        <p:txBody>
          <a:bodyPr>
            <a:normAutofit/>
          </a:bodyPr>
          <a:lstStyle/>
          <a:p>
            <a:pPr marL="0" indent="0" algn="ctr">
              <a:buNone/>
            </a:pPr>
            <a:r>
              <a:rPr lang="en-GB" sz="6000" b="1" dirty="0">
                <a:latin typeface="Aptos" panose="020B0004020202020204" pitchFamily="34" charset="0"/>
              </a:rPr>
              <a:t>Some potential solutions, and resources </a:t>
            </a:r>
          </a:p>
          <a:p>
            <a:pPr marL="0" indent="0" algn="ctr">
              <a:buNone/>
            </a:pPr>
            <a:endParaRPr lang="en-GB" sz="1200" b="1" dirty="0">
              <a:latin typeface="Aptos" panose="020B0004020202020204" pitchFamily="34" charset="0"/>
            </a:endParaRPr>
          </a:p>
          <a:p>
            <a:pPr marL="0" indent="0">
              <a:buNone/>
            </a:pPr>
            <a:r>
              <a:rPr lang="en-GB" dirty="0">
                <a:latin typeface="Aptos" panose="020B0004020202020204" pitchFamily="34" charset="0"/>
              </a:rPr>
              <a:t>You might consider -  “</a:t>
            </a:r>
            <a:r>
              <a:rPr lang="en-GB" b="1" dirty="0">
                <a:latin typeface="Aptos" panose="020B0004020202020204" pitchFamily="34" charset="0"/>
              </a:rPr>
              <a:t>deputyship”</a:t>
            </a:r>
          </a:p>
          <a:p>
            <a:pPr marL="0" indent="0">
              <a:buNone/>
            </a:pPr>
            <a:endParaRPr lang="en-GB" sz="1200" b="1" dirty="0">
              <a:latin typeface="Aptos" panose="020B0004020202020204" pitchFamily="34" charset="0"/>
            </a:endParaRPr>
          </a:p>
          <a:p>
            <a:pPr marL="1371600" lvl="1" indent="-685800">
              <a:buFont typeface="+mj-lt"/>
              <a:buAutoNum type="alphaLcPeriod"/>
            </a:pPr>
            <a:r>
              <a:rPr lang="en-GB" sz="3000" dirty="0">
                <a:latin typeface="Aptos" panose="020B0004020202020204" pitchFamily="34" charset="0"/>
              </a:rPr>
              <a:t>Financial</a:t>
            </a:r>
          </a:p>
          <a:p>
            <a:pPr marL="1371600" lvl="1" indent="-685800">
              <a:buFont typeface="+mj-lt"/>
              <a:buAutoNum type="alphaLcPeriod"/>
            </a:pPr>
            <a:r>
              <a:rPr lang="en-GB" sz="3000" dirty="0">
                <a:latin typeface="Aptos" panose="020B0004020202020204" pitchFamily="34" charset="0"/>
              </a:rPr>
              <a:t>Welfare</a:t>
            </a:r>
          </a:p>
          <a:p>
            <a:pPr marL="685800" lvl="1" indent="0">
              <a:buNone/>
            </a:pPr>
            <a:endParaRPr lang="en-GB" sz="1200" dirty="0">
              <a:latin typeface="Aptos" panose="020B0004020202020204" pitchFamily="34" charset="0"/>
            </a:endParaRPr>
          </a:p>
          <a:p>
            <a:pPr marL="0" indent="0">
              <a:buNone/>
            </a:pPr>
            <a:r>
              <a:rPr lang="en-GB" b="1" dirty="0">
                <a:latin typeface="Aptos" panose="020B0004020202020204" pitchFamily="34" charset="0"/>
              </a:rPr>
              <a:t>Lasting power of attorney.</a:t>
            </a:r>
          </a:p>
          <a:p>
            <a:pPr marL="0" indent="0">
              <a:buNone/>
            </a:pPr>
            <a:endParaRPr lang="en-GB" sz="1200" b="1" dirty="0">
              <a:latin typeface="Aptos" panose="020B0004020202020204" pitchFamily="34" charset="0"/>
            </a:endParaRPr>
          </a:p>
          <a:p>
            <a:pPr marL="1371600" lvl="1" indent="-685800">
              <a:buFont typeface="+mj-lt"/>
              <a:buAutoNum type="alphaLcPeriod"/>
            </a:pPr>
            <a:r>
              <a:rPr lang="en-GB" sz="3000" dirty="0">
                <a:latin typeface="Aptos" panose="020B0004020202020204" pitchFamily="34" charset="0"/>
              </a:rPr>
              <a:t>Financial </a:t>
            </a:r>
          </a:p>
          <a:p>
            <a:pPr marL="1371600" lvl="1" indent="-685800">
              <a:buFont typeface="+mj-lt"/>
              <a:buAutoNum type="alphaLcPeriod"/>
            </a:pPr>
            <a:r>
              <a:rPr lang="en-GB" sz="3000" dirty="0">
                <a:latin typeface="Aptos" panose="020B0004020202020204" pitchFamily="34" charset="0"/>
              </a:rPr>
              <a:t>Welfare</a:t>
            </a:r>
          </a:p>
          <a:p>
            <a:pPr marL="0" indent="0">
              <a:buNone/>
            </a:pPr>
            <a:endParaRPr lang="en-GB" dirty="0">
              <a:latin typeface="Aptos" panose="020B0004020202020204" pitchFamily="34" charset="0"/>
            </a:endParaRPr>
          </a:p>
          <a:p>
            <a:r>
              <a:rPr lang="en-GB" b="1" dirty="0">
                <a:latin typeface="Aptos" panose="020B0004020202020204" pitchFamily="34" charset="0"/>
              </a:rPr>
              <a:t>The National Autistic Society Transition Support Helpline is here to help   </a:t>
            </a:r>
            <a:r>
              <a:rPr lang="en-GB" b="1" dirty="0">
                <a:latin typeface="Aptos" panose="020B0004020202020204" pitchFamily="34" charset="0"/>
                <a:hlinkClick r:id="rId2"/>
              </a:rPr>
              <a:t>https://www.autism.org.uk/what-we-do/help-and-support/transition-support-service</a:t>
            </a:r>
            <a:endParaRPr lang="en-GB" b="1" dirty="0">
              <a:latin typeface="Aptos" panose="020B0004020202020204" pitchFamily="34" charset="0"/>
            </a:endParaRPr>
          </a:p>
          <a:p>
            <a:endParaRPr lang="en-GB" dirty="0"/>
          </a:p>
        </p:txBody>
      </p:sp>
    </p:spTree>
    <p:extLst>
      <p:ext uri="{BB962C8B-B14F-4D97-AF65-F5344CB8AC3E}">
        <p14:creationId xmlns:p14="http://schemas.microsoft.com/office/powerpoint/2010/main" val="2441549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C54B0E-D345-6D6A-77AC-4B7F41DE45D3}"/>
              </a:ext>
            </a:extLst>
          </p:cNvPr>
          <p:cNvSpPr>
            <a:spLocks noGrp="1"/>
          </p:cNvSpPr>
          <p:nvPr>
            <p:ph idx="1"/>
          </p:nvPr>
        </p:nvSpPr>
        <p:spPr>
          <a:xfrm>
            <a:off x="1257300" y="146956"/>
            <a:ext cx="15773400" cy="9813473"/>
          </a:xfrm>
        </p:spPr>
        <p:txBody>
          <a:bodyPr>
            <a:normAutofit/>
          </a:bodyPr>
          <a:lstStyle/>
          <a:p>
            <a:endParaRPr lang="en-GB" dirty="0">
              <a:latin typeface="Aptos" panose="020B0004020202020204" pitchFamily="34" charset="0"/>
            </a:endParaRPr>
          </a:p>
          <a:p>
            <a:pPr marL="0" indent="0">
              <a:buNone/>
            </a:pPr>
            <a:r>
              <a:rPr lang="en-GB" b="1" dirty="0">
                <a:latin typeface="Aptos" panose="020B0004020202020204" pitchFamily="34" charset="0"/>
              </a:rPr>
              <a:t>The National Mental Capacity Forum. Myth Busting Guide – To help parents. Links to other helpful resources. </a:t>
            </a:r>
          </a:p>
          <a:p>
            <a:pPr marL="0" indent="0">
              <a:buNone/>
            </a:pPr>
            <a:endParaRPr lang="en-GB" dirty="0">
              <a:latin typeface="Aptos" panose="020B0004020202020204" pitchFamily="34" charset="0"/>
            </a:endParaRPr>
          </a:p>
          <a:p>
            <a:pPr marL="0" indent="0">
              <a:buNone/>
            </a:pPr>
            <a:r>
              <a:rPr lang="en-GB" dirty="0">
                <a:latin typeface="Aptos" panose="020B0004020202020204" pitchFamily="34" charset="0"/>
                <a:hlinkClick r:id="rId2"/>
              </a:rPr>
              <a:t>https://www.mencaptrust.org.uk/guides-lasting-power-attorney</a:t>
            </a:r>
            <a:endParaRPr lang="en-GB" dirty="0">
              <a:latin typeface="Aptos" panose="020B0004020202020204" pitchFamily="34" charset="0"/>
            </a:endParaRPr>
          </a:p>
          <a:p>
            <a:pPr marL="0" indent="0">
              <a:buNone/>
            </a:pPr>
            <a:endParaRPr lang="en-GB" dirty="0">
              <a:latin typeface="Aptos" panose="020B0004020202020204" pitchFamily="34" charset="0"/>
            </a:endParaRPr>
          </a:p>
          <a:p>
            <a:pPr marL="0" indent="0">
              <a:buNone/>
            </a:pPr>
            <a:r>
              <a:rPr lang="en-GB" dirty="0">
                <a:latin typeface="Aptos" panose="020B0004020202020204" pitchFamily="34" charset="0"/>
                <a:hlinkClick r:id="rId3"/>
              </a:rPr>
              <a:t>https://assets.publishing.service.gov.uk/media/62321dcae90e070ed943236f/MCA-easy-read-summary-booklet.pdf</a:t>
            </a:r>
            <a:endParaRPr lang="en-GB" dirty="0">
              <a:latin typeface="Aptos" panose="020B0004020202020204" pitchFamily="34" charset="0"/>
            </a:endParaRPr>
          </a:p>
          <a:p>
            <a:pPr marL="0" indent="0">
              <a:buNone/>
            </a:pPr>
            <a:endParaRPr lang="en-GB" dirty="0"/>
          </a:p>
        </p:txBody>
      </p:sp>
    </p:spTree>
    <p:extLst>
      <p:ext uri="{BB962C8B-B14F-4D97-AF65-F5344CB8AC3E}">
        <p14:creationId xmlns:p14="http://schemas.microsoft.com/office/powerpoint/2010/main" val="987787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D7D2-F7FA-D3B2-ABB5-AA893A49DA34}"/>
              </a:ext>
            </a:extLst>
          </p:cNvPr>
          <p:cNvSpPr>
            <a:spLocks noGrp="1"/>
          </p:cNvSpPr>
          <p:nvPr>
            <p:ph type="ctrTitle"/>
          </p:nvPr>
        </p:nvSpPr>
        <p:spPr>
          <a:xfrm>
            <a:off x="2286000" y="1683545"/>
            <a:ext cx="13716000" cy="3172877"/>
          </a:xfrm>
        </p:spPr>
        <p:txBody>
          <a:bodyPr/>
          <a:lstStyle/>
          <a:p>
            <a:endParaRPr lang="en-GB" dirty="0"/>
          </a:p>
        </p:txBody>
      </p:sp>
      <p:sp>
        <p:nvSpPr>
          <p:cNvPr id="3" name="Subtitle 2">
            <a:extLst>
              <a:ext uri="{FF2B5EF4-FFF2-40B4-BE49-F238E27FC236}">
                <a16:creationId xmlns:a16="http://schemas.microsoft.com/office/drawing/2014/main" id="{8ECD132F-5219-EA5F-7D57-518CD8B1B25F}"/>
              </a:ext>
            </a:extLst>
          </p:cNvPr>
          <p:cNvSpPr>
            <a:spLocks noGrp="1"/>
          </p:cNvSpPr>
          <p:nvPr>
            <p:ph type="subTitle" idx="1"/>
          </p:nvPr>
        </p:nvSpPr>
        <p:spPr>
          <a:xfrm>
            <a:off x="2286000" y="5143502"/>
            <a:ext cx="13716000" cy="3357228"/>
          </a:xfrm>
        </p:spPr>
        <p:txBody>
          <a:bodyPr>
            <a:normAutofit/>
          </a:bodyPr>
          <a:lstStyle/>
          <a:p>
            <a:endParaRPr lang="en-GB" dirty="0">
              <a:solidFill>
                <a:schemeClr val="tx1"/>
              </a:solidFill>
              <a:latin typeface="Aptos" panose="020B0004020202020204" pitchFamily="34" charset="0"/>
            </a:endParaRPr>
          </a:p>
          <a:p>
            <a:r>
              <a:rPr lang="en-GB" b="1" dirty="0">
                <a:solidFill>
                  <a:schemeClr val="tx1"/>
                </a:solidFill>
                <a:latin typeface="Aptos" panose="020B0004020202020204" pitchFamily="34" charset="0"/>
              </a:rPr>
              <a:t>The complexities of transition years and what needs to be considered</a:t>
            </a:r>
          </a:p>
          <a:p>
            <a:r>
              <a:rPr lang="en-GB" dirty="0">
                <a:solidFill>
                  <a:schemeClr val="tx1"/>
                </a:solidFill>
                <a:latin typeface="Aptos" panose="020B0004020202020204" pitchFamily="34" charset="0"/>
                <a:cs typeface="Arial" panose="020B0604020202020204" pitchFamily="34" charset="0"/>
              </a:rPr>
              <a:t>A presentation by </a:t>
            </a:r>
          </a:p>
          <a:p>
            <a:r>
              <a:rPr lang="en-GB" dirty="0">
                <a:solidFill>
                  <a:schemeClr val="tx1"/>
                </a:solidFill>
                <a:latin typeface="Aptos" panose="020B0004020202020204" pitchFamily="34" charset="0"/>
                <a:cs typeface="Arial" panose="020B0604020202020204" pitchFamily="34" charset="0"/>
              </a:rPr>
              <a:t>Heidi Stanley, MSc, BSc Hons OT</a:t>
            </a:r>
          </a:p>
          <a:p>
            <a:r>
              <a:rPr lang="en-GB" dirty="0">
                <a:solidFill>
                  <a:schemeClr val="tx1"/>
                </a:solidFill>
                <a:latin typeface="Aptos" panose="020B0004020202020204" pitchFamily="34" charset="0"/>
                <a:cs typeface="Arial" panose="020B0604020202020204" pitchFamily="34" charset="0"/>
              </a:rPr>
              <a:t>Directors and Clinical Case Manager</a:t>
            </a:r>
          </a:p>
          <a:p>
            <a:endParaRPr lang="en-GB" dirty="0"/>
          </a:p>
        </p:txBody>
      </p:sp>
      <p:pic>
        <p:nvPicPr>
          <p:cNvPr id="5" name="Picture 4" descr="A logo for a case management company&#10;&#10;Description automatically generated">
            <a:extLst>
              <a:ext uri="{FF2B5EF4-FFF2-40B4-BE49-F238E27FC236}">
                <a16:creationId xmlns:a16="http://schemas.microsoft.com/office/drawing/2014/main" id="{57FB84FB-45E4-4EDA-52FD-171F7F33D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2861"/>
            <a:ext cx="18288000" cy="6662417"/>
          </a:xfrm>
          <a:prstGeom prst="rect">
            <a:avLst/>
          </a:prstGeom>
        </p:spPr>
      </p:pic>
    </p:spTree>
    <p:extLst>
      <p:ext uri="{BB962C8B-B14F-4D97-AF65-F5344CB8AC3E}">
        <p14:creationId xmlns:p14="http://schemas.microsoft.com/office/powerpoint/2010/main" val="3223571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for a case management company&#10;&#10;Description automatically generated">
            <a:extLst>
              <a:ext uri="{FF2B5EF4-FFF2-40B4-BE49-F238E27FC236}">
                <a16:creationId xmlns:a16="http://schemas.microsoft.com/office/drawing/2014/main" id="{59C9E6AB-E28A-DDC3-AC07-4888B12A8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146" y="0"/>
            <a:ext cx="13391708" cy="5309205"/>
          </a:xfrm>
          <a:prstGeom prst="rect">
            <a:avLst/>
          </a:prstGeom>
        </p:spPr>
      </p:pic>
      <p:sp>
        <p:nvSpPr>
          <p:cNvPr id="6" name="Subtitle 2">
            <a:extLst>
              <a:ext uri="{FF2B5EF4-FFF2-40B4-BE49-F238E27FC236}">
                <a16:creationId xmlns:a16="http://schemas.microsoft.com/office/drawing/2014/main" id="{65A21B97-B442-B365-9324-2795D9F4C584}"/>
              </a:ext>
            </a:extLst>
          </p:cNvPr>
          <p:cNvSpPr txBox="1">
            <a:spLocks/>
          </p:cNvSpPr>
          <p:nvPr/>
        </p:nvSpPr>
        <p:spPr>
          <a:xfrm>
            <a:off x="2286000" y="5371159"/>
            <a:ext cx="13716000" cy="344323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850" b="1" dirty="0">
                <a:solidFill>
                  <a:schemeClr val="tx1"/>
                </a:solidFill>
                <a:latin typeface="Aptos" panose="020B0004020202020204" pitchFamily="34" charset="0"/>
                <a:cs typeface="Arial" panose="020B0604020202020204" pitchFamily="34" charset="0"/>
              </a:rPr>
              <a:t>WHAT IS OCCUPATIONAL THERAPY </a:t>
            </a:r>
          </a:p>
          <a:p>
            <a:pPr algn="l"/>
            <a:r>
              <a:rPr lang="en-GB" b="1" dirty="0">
                <a:solidFill>
                  <a:schemeClr val="tx1"/>
                </a:solidFill>
                <a:latin typeface="Aptos" panose="020B0004020202020204" pitchFamily="34" charset="0"/>
              </a:rPr>
              <a:t>‘Occupational therapy helps you live your best life at home, at work – and everywhere else. It’s about being able to do the things you want and have to do’</a:t>
            </a:r>
          </a:p>
          <a:p>
            <a:pPr algn="l"/>
            <a:endParaRPr lang="en-GB" b="1" dirty="0">
              <a:solidFill>
                <a:schemeClr val="tx1"/>
              </a:solidFill>
              <a:latin typeface="Aptos" panose="020B0004020202020204" pitchFamily="34" charset="0"/>
              <a:cs typeface="Arial" panose="020B0604020202020204" pitchFamily="34" charset="0"/>
            </a:endParaRPr>
          </a:p>
          <a:p>
            <a:pPr algn="l"/>
            <a:r>
              <a:rPr lang="en-GB" sz="2400" b="1" dirty="0">
                <a:solidFill>
                  <a:schemeClr val="tx1"/>
                </a:solidFill>
                <a:latin typeface="Aptos" panose="020B0004020202020204" pitchFamily="34" charset="0"/>
                <a:cs typeface="Arial" panose="020B0604020202020204" pitchFamily="34" charset="0"/>
              </a:rPr>
              <a:t>Royal College of Occupational Therapy (RCOT)</a:t>
            </a:r>
          </a:p>
        </p:txBody>
      </p:sp>
    </p:spTree>
    <p:extLst>
      <p:ext uri="{BB962C8B-B14F-4D97-AF65-F5344CB8AC3E}">
        <p14:creationId xmlns:p14="http://schemas.microsoft.com/office/powerpoint/2010/main" val="848754473"/>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1FBCE7-4D8B-891A-F8F9-525D5A148364}"/>
            </a:ext>
          </a:extLst>
        </p:cNvPr>
        <p:cNvGrpSpPr/>
        <p:nvPr/>
      </p:nvGrpSpPr>
      <p:grpSpPr>
        <a:xfrm>
          <a:off x="0" y="0"/>
          <a:ext cx="0" cy="0"/>
          <a:chOff x="0" y="0"/>
          <a:chExt cx="0" cy="0"/>
        </a:xfrm>
      </p:grpSpPr>
      <p:pic>
        <p:nvPicPr>
          <p:cNvPr id="5" name="Picture 4" descr="A logo for a case management company&#10;&#10;Description automatically generated">
            <a:extLst>
              <a:ext uri="{FF2B5EF4-FFF2-40B4-BE49-F238E27FC236}">
                <a16:creationId xmlns:a16="http://schemas.microsoft.com/office/drawing/2014/main" id="{C751CF87-CE4B-93B6-265A-4366F367C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1" y="0"/>
            <a:ext cx="13391708" cy="5309205"/>
          </a:xfrm>
          <a:prstGeom prst="rect">
            <a:avLst/>
          </a:prstGeom>
        </p:spPr>
      </p:pic>
      <p:sp>
        <p:nvSpPr>
          <p:cNvPr id="7" name="Subtitle 2">
            <a:extLst>
              <a:ext uri="{FF2B5EF4-FFF2-40B4-BE49-F238E27FC236}">
                <a16:creationId xmlns:a16="http://schemas.microsoft.com/office/drawing/2014/main" id="{9268F52A-B188-7D6C-962C-DB5863FD2E25}"/>
              </a:ext>
            </a:extLst>
          </p:cNvPr>
          <p:cNvSpPr>
            <a:spLocks noGrp="1"/>
          </p:cNvSpPr>
          <p:nvPr>
            <p:ph type="subTitle" idx="1"/>
          </p:nvPr>
        </p:nvSpPr>
        <p:spPr>
          <a:xfrm>
            <a:off x="2082800" y="4940300"/>
            <a:ext cx="14401800" cy="4851400"/>
          </a:xfrm>
        </p:spPr>
        <p:txBody>
          <a:bodyPr>
            <a:normAutofit/>
          </a:bodyPr>
          <a:lstStyle/>
          <a:p>
            <a:pPr algn="l"/>
            <a:r>
              <a:rPr lang="en-GB" sz="2800" b="1" dirty="0">
                <a:solidFill>
                  <a:schemeClr val="tx1"/>
                </a:solidFill>
                <a:latin typeface="Aptos" panose="020B0004020202020204" pitchFamily="34" charset="0"/>
                <a:cs typeface="Arial" panose="020B0604020202020204" pitchFamily="34" charset="0"/>
              </a:rPr>
              <a:t>WHAT IS CASE MANAGEMENT </a:t>
            </a:r>
          </a:p>
          <a:p>
            <a:pPr algn="l"/>
            <a:endParaRPr lang="en-GB" sz="1400" b="1" dirty="0">
              <a:solidFill>
                <a:schemeClr val="tx1"/>
              </a:solidFill>
              <a:latin typeface="Aptos" panose="020B0004020202020204" pitchFamily="34" charset="0"/>
              <a:cs typeface="Arial" panose="020B0604020202020204" pitchFamily="34" charset="0"/>
            </a:endParaRPr>
          </a:p>
          <a:p>
            <a:pPr algn="l"/>
            <a:r>
              <a:rPr lang="en-GB" dirty="0">
                <a:solidFill>
                  <a:schemeClr val="tx1"/>
                </a:solidFill>
                <a:latin typeface="Aptos" panose="020B0004020202020204" pitchFamily="34" charset="0"/>
                <a:cs typeface="Arial" panose="020B0604020202020204" pitchFamily="34" charset="0"/>
              </a:rPr>
              <a:t>Case Management is a collaborative process which assesses, plans, implements, coordinates, monitors, and evaluates the options and services required to meet an individual’s health, wellbeing, social care, education and/or occupational needs, using communication and available resources to promote quality, cost-effective and safe outcomes.</a:t>
            </a:r>
          </a:p>
          <a:p>
            <a:pPr algn="l"/>
            <a:endParaRPr lang="en-GB" dirty="0">
              <a:solidFill>
                <a:schemeClr val="tx1"/>
              </a:solidFill>
              <a:latin typeface="Aptos" panose="020B0004020202020204" pitchFamily="34" charset="0"/>
              <a:cs typeface="Arial" panose="020B0604020202020204" pitchFamily="34" charset="0"/>
            </a:endParaRPr>
          </a:p>
          <a:p>
            <a:pPr algn="l"/>
            <a:r>
              <a:rPr lang="en-GB" sz="2400" b="1" dirty="0">
                <a:solidFill>
                  <a:schemeClr val="tx1"/>
                </a:solidFill>
                <a:latin typeface="Aptos" panose="020B0004020202020204" pitchFamily="34" charset="0"/>
                <a:cs typeface="Arial" panose="020B0604020202020204" pitchFamily="34" charset="0"/>
              </a:rPr>
              <a:t>British Association of Brain Injury and Complex Case Management (BABICM)</a:t>
            </a:r>
          </a:p>
        </p:txBody>
      </p:sp>
    </p:spTree>
    <p:extLst>
      <p:ext uri="{BB962C8B-B14F-4D97-AF65-F5344CB8AC3E}">
        <p14:creationId xmlns:p14="http://schemas.microsoft.com/office/powerpoint/2010/main" val="1371993344"/>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3" name="Rectangle 514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5" name="Rectangle 514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7" name="Rectangle 514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9" name="Rectangle 514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1" name="Freeform: Shape 515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53" name="Rectangle 515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0" y="2099915"/>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67C0A1-7DE0-4B8F-2A78-034EC0FD4A9E}"/>
              </a:ext>
            </a:extLst>
          </p:cNvPr>
          <p:cNvSpPr>
            <a:spLocks noGrp="1"/>
          </p:cNvSpPr>
          <p:nvPr>
            <p:ph type="title"/>
          </p:nvPr>
        </p:nvSpPr>
        <p:spPr>
          <a:xfrm>
            <a:off x="627337" y="2872855"/>
            <a:ext cx="4802049" cy="5081246"/>
          </a:xfrm>
        </p:spPr>
        <p:txBody>
          <a:bodyPr vert="horz" lIns="137160" tIns="68580" rIns="137160" bIns="68580" rtlCol="0" anchor="b">
            <a:normAutofit/>
          </a:bodyPr>
          <a:lstStyle/>
          <a:p>
            <a:pPr algn="l">
              <a:lnSpc>
                <a:spcPct val="90000"/>
              </a:lnSpc>
            </a:pPr>
            <a:r>
              <a:rPr lang="en-US" sz="2400" b="1" dirty="0">
                <a:solidFill>
                  <a:srgbClr val="FFFFFF"/>
                </a:solidFill>
                <a:latin typeface="Aptos" panose="020B0004020202020204" pitchFamily="34" charset="0"/>
              </a:rPr>
              <a:t>TRANSITION YEARS – 16 TO 18 </a:t>
            </a:r>
            <a:br>
              <a:rPr lang="en-US" sz="2400" b="1" dirty="0">
                <a:solidFill>
                  <a:srgbClr val="FFFFFF"/>
                </a:solidFill>
                <a:latin typeface="Aptos" panose="020B0004020202020204" pitchFamily="34" charset="0"/>
              </a:rPr>
            </a:br>
            <a:br>
              <a:rPr lang="en-US" sz="2400" b="1" dirty="0">
                <a:solidFill>
                  <a:srgbClr val="FFFFFF"/>
                </a:solidFill>
                <a:latin typeface="Aptos" panose="020B0004020202020204" pitchFamily="34" charset="0"/>
              </a:rPr>
            </a:br>
            <a:br>
              <a:rPr lang="en-US" sz="2400" b="1" dirty="0">
                <a:solidFill>
                  <a:srgbClr val="FFFFFF"/>
                </a:solidFill>
                <a:latin typeface="Aptos" panose="020B0004020202020204" pitchFamily="34" charset="0"/>
              </a:rPr>
            </a:br>
            <a:r>
              <a:rPr lang="en-US" sz="2400" b="1" dirty="0">
                <a:solidFill>
                  <a:srgbClr val="FFFFFF"/>
                </a:solidFill>
                <a:latin typeface="Aptos" panose="020B0004020202020204" pitchFamily="34" charset="0"/>
              </a:rPr>
              <a:t>The path from young person to adulthood.  </a:t>
            </a:r>
            <a:br>
              <a:rPr lang="en-US" sz="2400" b="1" dirty="0">
                <a:solidFill>
                  <a:srgbClr val="FFFFFF"/>
                </a:solidFill>
                <a:latin typeface="Aptos" panose="020B0004020202020204" pitchFamily="34" charset="0"/>
              </a:rPr>
            </a:br>
            <a:br>
              <a:rPr lang="en-US" sz="2400" b="1" dirty="0">
                <a:solidFill>
                  <a:srgbClr val="FFFFFF"/>
                </a:solidFill>
                <a:latin typeface="Aptos" panose="020B0004020202020204" pitchFamily="34" charset="0"/>
              </a:rPr>
            </a:br>
            <a:r>
              <a:rPr lang="en-US" sz="2400" b="1" dirty="0">
                <a:solidFill>
                  <a:srgbClr val="FFFFFF"/>
                </a:solidFill>
                <a:latin typeface="Aptos" panose="020B0004020202020204" pitchFamily="34" charset="0"/>
              </a:rPr>
              <a:t>What to consider and how to ensure it is a smooth and safe transition.</a:t>
            </a:r>
            <a:br>
              <a:rPr lang="en-US" sz="2400" b="1" dirty="0">
                <a:solidFill>
                  <a:srgbClr val="FFFFFF"/>
                </a:solidFill>
                <a:latin typeface="Aptos" panose="020B0004020202020204" pitchFamily="34" charset="0"/>
              </a:rPr>
            </a:br>
            <a:br>
              <a:rPr lang="en-US" sz="2400" b="1" dirty="0">
                <a:solidFill>
                  <a:srgbClr val="FFFFFF"/>
                </a:solidFill>
                <a:latin typeface="Aptos" panose="020B0004020202020204" pitchFamily="34" charset="0"/>
              </a:rPr>
            </a:br>
            <a:br>
              <a:rPr lang="en-US" sz="2400" b="1" dirty="0">
                <a:solidFill>
                  <a:srgbClr val="FFFFFF"/>
                </a:solidFill>
                <a:latin typeface="Aptos" panose="020B0004020202020204" pitchFamily="34" charset="0"/>
              </a:rPr>
            </a:br>
            <a:br>
              <a:rPr lang="en-US" sz="2400" dirty="0">
                <a:solidFill>
                  <a:srgbClr val="FFFFFF"/>
                </a:solidFill>
                <a:latin typeface="Aptos" panose="020B0004020202020204" pitchFamily="34" charset="0"/>
              </a:rPr>
            </a:br>
            <a:endParaRPr lang="en-US" sz="2400" dirty="0">
              <a:solidFill>
                <a:srgbClr val="FFFFFF"/>
              </a:solidFill>
              <a:latin typeface="Aptos" panose="020B0004020202020204" pitchFamily="34" charset="0"/>
            </a:endParaRPr>
          </a:p>
        </p:txBody>
      </p:sp>
      <p:pic>
        <p:nvPicPr>
          <p:cNvPr id="3" name="Content Placeholder 2" descr="Adulthood vs Childhood - Traffic sign ...">
            <a:extLst>
              <a:ext uri="{FF2B5EF4-FFF2-40B4-BE49-F238E27FC236}">
                <a16:creationId xmlns:a16="http://schemas.microsoft.com/office/drawing/2014/main" id="{14BE45F6-E229-AE6B-51F9-91CB7BC771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39635" y="1192392"/>
            <a:ext cx="10783232" cy="790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09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766351-CE2F-10BF-5709-DB498894D39E}"/>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6F109554-1DD0-04BE-A14D-16A5D799AF2D}"/>
              </a:ext>
            </a:extLst>
          </p:cNvPr>
          <p:cNvSpPr/>
          <p:nvPr/>
        </p:nvSpPr>
        <p:spPr>
          <a:xfrm>
            <a:off x="13879538" y="8536129"/>
            <a:ext cx="3379762" cy="722171"/>
          </a:xfrm>
          <a:custGeom>
            <a:avLst/>
            <a:gdLst/>
            <a:ahLst/>
            <a:cxnLst/>
            <a:rect l="l" t="t" r="r" b="b"/>
            <a:pathLst>
              <a:path w="3379762" h="722171">
                <a:moveTo>
                  <a:pt x="0" y="0"/>
                </a:moveTo>
                <a:lnTo>
                  <a:pt x="3379762" y="0"/>
                </a:lnTo>
                <a:lnTo>
                  <a:pt x="3379762" y="722171"/>
                </a:lnTo>
                <a:lnTo>
                  <a:pt x="0" y="722171"/>
                </a:lnTo>
                <a:lnTo>
                  <a:pt x="0" y="0"/>
                </a:lnTo>
                <a:close/>
              </a:path>
            </a:pathLst>
          </a:custGeom>
          <a:blipFill>
            <a:blip r:embed="rId3"/>
            <a:stretch>
              <a:fillRect/>
            </a:stretch>
          </a:blipFill>
        </p:spPr>
        <p:txBody>
          <a:bodyPr/>
          <a:lstStyle/>
          <a:p>
            <a:endParaRPr lang="en-GB"/>
          </a:p>
        </p:txBody>
      </p:sp>
      <p:sp>
        <p:nvSpPr>
          <p:cNvPr id="4" name="TextBox 4">
            <a:extLst>
              <a:ext uri="{FF2B5EF4-FFF2-40B4-BE49-F238E27FC236}">
                <a16:creationId xmlns:a16="http://schemas.microsoft.com/office/drawing/2014/main" id="{B5817202-A6DB-F50B-5FE9-335751AA9E84}"/>
              </a:ext>
            </a:extLst>
          </p:cNvPr>
          <p:cNvSpPr txBox="1"/>
          <p:nvPr/>
        </p:nvSpPr>
        <p:spPr>
          <a:xfrm>
            <a:off x="1028700" y="1960955"/>
            <a:ext cx="11411477" cy="850233"/>
          </a:xfrm>
          <a:prstGeom prst="rect">
            <a:avLst/>
          </a:prstGeom>
        </p:spPr>
        <p:txBody>
          <a:bodyPr lIns="0" tIns="0" rIns="0" bIns="0" rtlCol="0" anchor="t">
            <a:spAutoFit/>
          </a:bodyPr>
          <a:lstStyle/>
          <a:p>
            <a:pPr algn="l">
              <a:lnSpc>
                <a:spcPts val="6600"/>
              </a:lnSpc>
            </a:pPr>
            <a:r>
              <a:rPr lang="en-US" sz="6000" b="1" dirty="0">
                <a:solidFill>
                  <a:srgbClr val="00538B"/>
                </a:solidFill>
                <a:latin typeface="Poppins Bold"/>
                <a:ea typeface="Poppins Bold"/>
                <a:cs typeface="Poppins Bold"/>
                <a:sym typeface="Poppins Bold"/>
              </a:rPr>
              <a:t>MCA 2005</a:t>
            </a:r>
          </a:p>
        </p:txBody>
      </p:sp>
      <p:sp>
        <p:nvSpPr>
          <p:cNvPr id="6" name="TextBox 5">
            <a:extLst>
              <a:ext uri="{FF2B5EF4-FFF2-40B4-BE49-F238E27FC236}">
                <a16:creationId xmlns:a16="http://schemas.microsoft.com/office/drawing/2014/main" id="{CAA273E0-8A3D-AC6E-F2A4-F134930E3448}"/>
              </a:ext>
            </a:extLst>
          </p:cNvPr>
          <p:cNvSpPr txBox="1"/>
          <p:nvPr/>
        </p:nvSpPr>
        <p:spPr>
          <a:xfrm>
            <a:off x="1028700" y="3825566"/>
            <a:ext cx="13131801" cy="246221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Empowerment</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Protection of the incapacitated</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Time specific</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Decision specific</a:t>
            </a:r>
          </a:p>
        </p:txBody>
      </p:sp>
    </p:spTree>
    <p:extLst>
      <p:ext uri="{BB962C8B-B14F-4D97-AF65-F5344CB8AC3E}">
        <p14:creationId xmlns:p14="http://schemas.microsoft.com/office/powerpoint/2010/main" val="347045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67C0A1-7DE0-4B8F-2A78-034EC0FD4A9E}"/>
              </a:ext>
            </a:extLst>
          </p:cNvPr>
          <p:cNvSpPr>
            <a:spLocks noGrp="1"/>
          </p:cNvSpPr>
          <p:nvPr>
            <p:ph type="title"/>
          </p:nvPr>
        </p:nvSpPr>
        <p:spPr>
          <a:xfrm>
            <a:off x="1704595" y="753031"/>
            <a:ext cx="7439405" cy="2464454"/>
          </a:xfrm>
        </p:spPr>
        <p:txBody>
          <a:bodyPr anchor="b">
            <a:normAutofit/>
          </a:bodyPr>
          <a:lstStyle/>
          <a:p>
            <a:pPr>
              <a:lnSpc>
                <a:spcPct val="90000"/>
              </a:lnSpc>
            </a:pPr>
            <a:r>
              <a:rPr lang="en-GB" sz="4200" b="1" kern="100" dirty="0">
                <a:latin typeface="Aptos" panose="020B0004020202020204" pitchFamily="34" charset="0"/>
                <a:ea typeface="Aptos" panose="020B0004020202020204" pitchFamily="34" charset="0"/>
                <a:cs typeface="Times New Roman" panose="02020603050405020304" pitchFamily="18" charset="0"/>
              </a:rPr>
              <a:t>WHAT TO CONSIDER</a:t>
            </a:r>
            <a:br>
              <a:rPr lang="en-GB" sz="4200" b="1" kern="100" dirty="0">
                <a:latin typeface="Aptos" panose="020B0004020202020204" pitchFamily="34" charset="0"/>
                <a:ea typeface="Aptos" panose="020B0004020202020204" pitchFamily="34" charset="0"/>
                <a:cs typeface="Times New Roman" panose="02020603050405020304" pitchFamily="18" charset="0"/>
              </a:rPr>
            </a:br>
            <a:br>
              <a:rPr lang="en-GB" sz="4200" b="1" kern="100" dirty="0">
                <a:latin typeface="Aptos" panose="020B0004020202020204" pitchFamily="34" charset="0"/>
                <a:ea typeface="Aptos" panose="020B0004020202020204" pitchFamily="34" charset="0"/>
                <a:cs typeface="Times New Roman" panose="02020603050405020304" pitchFamily="18" charset="0"/>
              </a:rPr>
            </a:br>
            <a:br>
              <a:rPr lang="en-GB" sz="4200" kern="100" dirty="0">
                <a:latin typeface="Aptos" panose="020B0004020202020204" pitchFamily="34" charset="0"/>
                <a:ea typeface="Aptos" panose="020B0004020202020204" pitchFamily="34" charset="0"/>
                <a:cs typeface="Times New Roman" panose="02020603050405020304" pitchFamily="18" charset="0"/>
              </a:rPr>
            </a:br>
            <a:endParaRPr lang="en-GB" sz="4200"/>
          </a:p>
        </p:txBody>
      </p:sp>
      <p:sp>
        <p:nvSpPr>
          <p:cNvPr id="3" name="Content Placeholder 2">
            <a:extLst>
              <a:ext uri="{FF2B5EF4-FFF2-40B4-BE49-F238E27FC236}">
                <a16:creationId xmlns:a16="http://schemas.microsoft.com/office/drawing/2014/main" id="{819B3839-7557-9E85-A5E7-807025293189}"/>
              </a:ext>
            </a:extLst>
          </p:cNvPr>
          <p:cNvSpPr>
            <a:spLocks noGrp="1"/>
          </p:cNvSpPr>
          <p:nvPr>
            <p:ph idx="1"/>
          </p:nvPr>
        </p:nvSpPr>
        <p:spPr>
          <a:xfrm>
            <a:off x="1704595" y="3627612"/>
            <a:ext cx="7439405" cy="5283853"/>
          </a:xfrm>
        </p:spPr>
        <p:txBody>
          <a:bodyPr anchor="t">
            <a:normAutofit/>
          </a:bodyPr>
          <a:lstStyle/>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School – transition for post 16 education (starts in year 9)</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EHCP planning – 2 reviews in transition year</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Course options </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Voluntary or employed work opportunities – apprenticeships</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Supported internships (not paid)</a:t>
            </a:r>
          </a:p>
        </p:txBody>
      </p:sp>
      <p:pic>
        <p:nvPicPr>
          <p:cNvPr id="1026" name="Picture 2" descr="SEND (Special Education Needs and Disability Information) | Whitehall  Primary School">
            <a:extLst>
              <a:ext uri="{FF2B5EF4-FFF2-40B4-BE49-F238E27FC236}">
                <a16:creationId xmlns:a16="http://schemas.microsoft.com/office/drawing/2014/main" id="{8B157045-C1F8-DC36-59B2-C08738A040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68663" y="1507778"/>
            <a:ext cx="7801534" cy="6650807"/>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9601198"/>
            <a:ext cx="18288000" cy="68516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57900" y="9601198"/>
            <a:ext cx="12230097" cy="685158"/>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199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6B0FAA-4715-E15C-43FD-E7E0EA605BD8}"/>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11FE86-636D-8F92-755E-1F08D91854C4}"/>
              </a:ext>
            </a:extLst>
          </p:cNvPr>
          <p:cNvSpPr>
            <a:spLocks noGrp="1"/>
          </p:cNvSpPr>
          <p:nvPr>
            <p:ph type="title"/>
          </p:nvPr>
        </p:nvSpPr>
        <p:spPr>
          <a:xfrm>
            <a:off x="1704595" y="753031"/>
            <a:ext cx="7439405" cy="2464454"/>
          </a:xfrm>
        </p:spPr>
        <p:txBody>
          <a:bodyPr anchor="b">
            <a:normAutofit/>
          </a:bodyPr>
          <a:lstStyle/>
          <a:p>
            <a:r>
              <a:rPr lang="en-GB" sz="6000" b="1" kern="100">
                <a:latin typeface="Aptos" panose="020B0004020202020204" pitchFamily="34" charset="0"/>
                <a:ea typeface="Aptos" panose="020B0004020202020204" pitchFamily="34" charset="0"/>
                <a:cs typeface="Times New Roman" panose="02020603050405020304" pitchFamily="18" charset="0"/>
              </a:rPr>
              <a:t>WHAT TO CONSIDER</a:t>
            </a:r>
            <a:br>
              <a:rPr lang="en-GB" sz="6000" kern="100">
                <a:latin typeface="Aptos" panose="020B0004020202020204" pitchFamily="34" charset="0"/>
                <a:ea typeface="Aptos" panose="020B0004020202020204" pitchFamily="34" charset="0"/>
                <a:cs typeface="Times New Roman" panose="02020603050405020304" pitchFamily="18" charset="0"/>
              </a:rPr>
            </a:br>
            <a:endParaRPr lang="en-GB" sz="6000"/>
          </a:p>
        </p:txBody>
      </p:sp>
      <p:sp>
        <p:nvSpPr>
          <p:cNvPr id="3" name="Content Placeholder 2">
            <a:extLst>
              <a:ext uri="{FF2B5EF4-FFF2-40B4-BE49-F238E27FC236}">
                <a16:creationId xmlns:a16="http://schemas.microsoft.com/office/drawing/2014/main" id="{47ED6005-E7A5-2C0E-ED28-1ABE0AF25F5A}"/>
              </a:ext>
            </a:extLst>
          </p:cNvPr>
          <p:cNvSpPr>
            <a:spLocks noGrp="1"/>
          </p:cNvSpPr>
          <p:nvPr>
            <p:ph idx="1"/>
          </p:nvPr>
        </p:nvSpPr>
        <p:spPr>
          <a:xfrm>
            <a:off x="1704595" y="3627612"/>
            <a:ext cx="7439405" cy="5283853"/>
          </a:xfrm>
        </p:spPr>
        <p:txBody>
          <a:bodyPr anchor="t">
            <a:normAutofit/>
          </a:bodyPr>
          <a:lstStyle/>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Changes in healthcare/ statutory services – moving from paediatric to adult services</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PIP </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Choices/ decision making – capacity assessment (young persons voice)</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Care assessment – social care (before not after 18) – outcome – eligible to meet social care support or does not meet threshold.</a:t>
            </a:r>
            <a:endParaRPr lang="en-GB" sz="3000" dirty="0">
              <a:latin typeface="Aptos" panose="020B0004020202020204" pitchFamily="34" charset="0"/>
            </a:endParaRPr>
          </a:p>
        </p:txBody>
      </p:sp>
      <p:pic>
        <p:nvPicPr>
          <p:cNvPr id="2050" name="Picture 2" descr="Healthcare | Newcastle Support Directory">
            <a:extLst>
              <a:ext uri="{FF2B5EF4-FFF2-40B4-BE49-F238E27FC236}">
                <a16:creationId xmlns:a16="http://schemas.microsoft.com/office/drawing/2014/main" id="{F80E5A6C-9B9C-F666-F5DA-322AC0610A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68663" y="2237399"/>
            <a:ext cx="7801534" cy="5191566"/>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9601198"/>
            <a:ext cx="18288000" cy="68516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57900" y="9601198"/>
            <a:ext cx="12230097" cy="685158"/>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857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88FF46-390A-9ECB-F81B-6AD80B7237DF}"/>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6D855-155B-6FB5-9834-3F03AD7BA51E}"/>
              </a:ext>
            </a:extLst>
          </p:cNvPr>
          <p:cNvSpPr>
            <a:spLocks noGrp="1"/>
          </p:cNvSpPr>
          <p:nvPr>
            <p:ph type="title"/>
          </p:nvPr>
        </p:nvSpPr>
        <p:spPr>
          <a:xfrm>
            <a:off x="1704595" y="753031"/>
            <a:ext cx="7439405" cy="2464454"/>
          </a:xfrm>
        </p:spPr>
        <p:txBody>
          <a:bodyPr anchor="b">
            <a:normAutofit/>
          </a:bodyPr>
          <a:lstStyle/>
          <a:p>
            <a:r>
              <a:rPr lang="en-GB" sz="6000" b="1" kern="100">
                <a:latin typeface="Aptos" panose="020B0004020202020204" pitchFamily="34" charset="0"/>
                <a:ea typeface="Aptos" panose="020B0004020202020204" pitchFamily="34" charset="0"/>
                <a:cs typeface="Times New Roman" panose="02020603050405020304" pitchFamily="18" charset="0"/>
              </a:rPr>
              <a:t>WHAT TO CONSIDER</a:t>
            </a:r>
            <a:br>
              <a:rPr lang="en-GB" sz="6000" kern="100">
                <a:latin typeface="Aptos" panose="020B0004020202020204" pitchFamily="34" charset="0"/>
                <a:ea typeface="Aptos" panose="020B0004020202020204" pitchFamily="34" charset="0"/>
                <a:cs typeface="Times New Roman" panose="02020603050405020304" pitchFamily="18" charset="0"/>
              </a:rPr>
            </a:br>
            <a:endParaRPr lang="en-GB" sz="6000"/>
          </a:p>
        </p:txBody>
      </p:sp>
      <p:sp>
        <p:nvSpPr>
          <p:cNvPr id="3" name="Content Placeholder 2">
            <a:extLst>
              <a:ext uri="{FF2B5EF4-FFF2-40B4-BE49-F238E27FC236}">
                <a16:creationId xmlns:a16="http://schemas.microsoft.com/office/drawing/2014/main" id="{3112B4A9-DA2C-3F08-4ED3-27F58B78DE42}"/>
              </a:ext>
            </a:extLst>
          </p:cNvPr>
          <p:cNvSpPr>
            <a:spLocks noGrp="1"/>
          </p:cNvSpPr>
          <p:nvPr>
            <p:ph idx="1"/>
          </p:nvPr>
        </p:nvSpPr>
        <p:spPr>
          <a:xfrm>
            <a:off x="1704595" y="3627612"/>
            <a:ext cx="7439405" cy="5283853"/>
          </a:xfrm>
        </p:spPr>
        <p:txBody>
          <a:bodyPr anchor="t">
            <a:normAutofit/>
          </a:bodyPr>
          <a:lstStyle/>
          <a:p>
            <a:pPr>
              <a:lnSpc>
                <a:spcPct val="90000"/>
              </a:lnSpc>
              <a:spcAft>
                <a:spcPts val="1200"/>
              </a:spcAft>
            </a:pPr>
            <a:r>
              <a:rPr lang="en-GB" sz="2800" kern="100">
                <a:latin typeface="Aptos" panose="020B0004020202020204" pitchFamily="34" charset="0"/>
                <a:ea typeface="Aptos" panose="020B0004020202020204" pitchFamily="34" charset="0"/>
                <a:cs typeface="Arial" panose="020B0604020202020204" pitchFamily="34" charset="0"/>
              </a:rPr>
              <a:t>Life skills – travel training, budgeting, organisation, planning, living arrangements</a:t>
            </a:r>
          </a:p>
          <a:p>
            <a:pPr>
              <a:lnSpc>
                <a:spcPct val="90000"/>
              </a:lnSpc>
              <a:spcAft>
                <a:spcPts val="1200"/>
              </a:spcAft>
            </a:pPr>
            <a:r>
              <a:rPr lang="en-GB" sz="2800" kern="100">
                <a:latin typeface="Aptos" panose="020B0004020202020204" pitchFamily="34" charset="0"/>
                <a:ea typeface="Aptos" panose="020B0004020202020204" pitchFamily="34" charset="0"/>
                <a:cs typeface="Arial" panose="020B0604020202020204" pitchFamily="34" charset="0"/>
              </a:rPr>
              <a:t>Promoting independence, autonomy, planning</a:t>
            </a:r>
          </a:p>
          <a:p>
            <a:pPr>
              <a:lnSpc>
                <a:spcPct val="90000"/>
              </a:lnSpc>
              <a:spcAft>
                <a:spcPts val="1200"/>
              </a:spcAft>
            </a:pPr>
            <a:r>
              <a:rPr lang="en-GB" sz="2800" kern="100">
                <a:latin typeface="Aptos" panose="020B0004020202020204" pitchFamily="34" charset="0"/>
                <a:ea typeface="Aptos" panose="020B0004020202020204" pitchFamily="34" charset="0"/>
                <a:cs typeface="Arial" panose="020B0604020202020204" pitchFamily="34" charset="0"/>
              </a:rPr>
              <a:t>Social opportunities </a:t>
            </a:r>
          </a:p>
          <a:p>
            <a:pPr>
              <a:lnSpc>
                <a:spcPct val="90000"/>
              </a:lnSpc>
              <a:spcAft>
                <a:spcPts val="1200"/>
              </a:spcAft>
            </a:pPr>
            <a:r>
              <a:rPr lang="en-GB" sz="2800" kern="100">
                <a:latin typeface="Aptos" panose="020B0004020202020204" pitchFamily="34" charset="0"/>
                <a:ea typeface="Aptos" panose="020B0004020202020204" pitchFamily="34" charset="0"/>
                <a:cs typeface="Arial" panose="020B0604020202020204" pitchFamily="34" charset="0"/>
              </a:rPr>
              <a:t>Safety </a:t>
            </a:r>
          </a:p>
          <a:p>
            <a:pPr>
              <a:lnSpc>
                <a:spcPct val="90000"/>
              </a:lnSpc>
              <a:spcAft>
                <a:spcPts val="1200"/>
              </a:spcAft>
            </a:pPr>
            <a:r>
              <a:rPr lang="en-GB" sz="2800" kern="100">
                <a:latin typeface="Aptos" panose="020B0004020202020204" pitchFamily="34" charset="0"/>
                <a:ea typeface="Aptos" panose="020B0004020202020204" pitchFamily="34" charset="0"/>
                <a:cs typeface="Arial" panose="020B0604020202020204" pitchFamily="34" charset="0"/>
              </a:rPr>
              <a:t>Overwhelm / fatigue</a:t>
            </a:r>
          </a:p>
          <a:p>
            <a:pPr>
              <a:lnSpc>
                <a:spcPct val="90000"/>
              </a:lnSpc>
              <a:spcAft>
                <a:spcPts val="1200"/>
              </a:spcAft>
            </a:pPr>
            <a:r>
              <a:rPr lang="en-GB" sz="2800" kern="100">
                <a:latin typeface="Aptos" panose="020B0004020202020204" pitchFamily="34" charset="0"/>
                <a:ea typeface="Aptos" panose="020B0004020202020204" pitchFamily="34" charset="0"/>
                <a:cs typeface="Arial" panose="020B0604020202020204" pitchFamily="34" charset="0"/>
              </a:rPr>
              <a:t>18 years – parent not able to make decisions in the same way – best interest decisions (preparing for that)</a:t>
            </a:r>
          </a:p>
          <a:p>
            <a:pPr>
              <a:lnSpc>
                <a:spcPct val="90000"/>
              </a:lnSpc>
            </a:pPr>
            <a:endParaRPr lang="en-GB" sz="2800"/>
          </a:p>
        </p:txBody>
      </p:sp>
      <p:pic>
        <p:nvPicPr>
          <p:cNvPr id="3074" name="Picture 2" descr="Preparing for Adulthood | Let's Talk Derby">
            <a:extLst>
              <a:ext uri="{FF2B5EF4-FFF2-40B4-BE49-F238E27FC236}">
                <a16:creationId xmlns:a16="http://schemas.microsoft.com/office/drawing/2014/main" id="{15CB99FD-4AA3-BCDD-B086-E6C91F1FE8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68663" y="2121496"/>
            <a:ext cx="7801534" cy="5423371"/>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9601198"/>
            <a:ext cx="18288000" cy="68516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57900" y="9601198"/>
            <a:ext cx="12230097" cy="685158"/>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875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1D7665-73C5-7DA7-2526-94207D35329A}"/>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D9B944-FD80-C0C6-4848-0AA8FAF17454}"/>
              </a:ext>
            </a:extLst>
          </p:cNvPr>
          <p:cNvSpPr>
            <a:spLocks noGrp="1"/>
          </p:cNvSpPr>
          <p:nvPr>
            <p:ph type="title"/>
          </p:nvPr>
        </p:nvSpPr>
        <p:spPr>
          <a:xfrm>
            <a:off x="1704595" y="753031"/>
            <a:ext cx="7439405" cy="2464454"/>
          </a:xfrm>
        </p:spPr>
        <p:txBody>
          <a:bodyPr anchor="b">
            <a:normAutofit/>
          </a:bodyPr>
          <a:lstStyle/>
          <a:p>
            <a:pPr>
              <a:lnSpc>
                <a:spcPct val="90000"/>
              </a:lnSpc>
            </a:pPr>
            <a:r>
              <a:rPr lang="en-GB" sz="5600" kern="100">
                <a:latin typeface="Aptos" panose="020B0004020202020204" pitchFamily="34" charset="0"/>
                <a:ea typeface="Aptos" panose="020B0004020202020204" pitchFamily="34" charset="0"/>
                <a:cs typeface="Times New Roman" panose="02020603050405020304" pitchFamily="18" charset="0"/>
              </a:rPr>
              <a:t>PARENTS/ CARE GIVERS</a:t>
            </a:r>
            <a:br>
              <a:rPr lang="en-GB" sz="5600" kern="100">
                <a:latin typeface="Aptos" panose="020B0004020202020204" pitchFamily="34" charset="0"/>
                <a:ea typeface="Aptos" panose="020B0004020202020204" pitchFamily="34" charset="0"/>
                <a:cs typeface="Times New Roman" panose="02020603050405020304" pitchFamily="18" charset="0"/>
              </a:rPr>
            </a:br>
            <a:endParaRPr lang="en-GB" sz="5600"/>
          </a:p>
        </p:txBody>
      </p:sp>
      <p:sp>
        <p:nvSpPr>
          <p:cNvPr id="3" name="Content Placeholder 2">
            <a:extLst>
              <a:ext uri="{FF2B5EF4-FFF2-40B4-BE49-F238E27FC236}">
                <a16:creationId xmlns:a16="http://schemas.microsoft.com/office/drawing/2014/main" id="{E3173D6C-EF56-1793-4D63-744CC2E772CE}"/>
              </a:ext>
            </a:extLst>
          </p:cNvPr>
          <p:cNvSpPr>
            <a:spLocks noGrp="1"/>
          </p:cNvSpPr>
          <p:nvPr>
            <p:ph idx="1"/>
          </p:nvPr>
        </p:nvSpPr>
        <p:spPr>
          <a:xfrm>
            <a:off x="1704595" y="3627612"/>
            <a:ext cx="7439405" cy="5283853"/>
          </a:xfrm>
        </p:spPr>
        <p:txBody>
          <a:bodyPr anchor="t">
            <a:normAutofit/>
          </a:bodyPr>
          <a:lstStyle/>
          <a:p>
            <a:r>
              <a:rPr lang="en-GB" sz="3000" dirty="0">
                <a:latin typeface="Aptos" panose="020B0004020202020204" pitchFamily="34" charset="0"/>
              </a:rPr>
              <a:t>Compassionate approach</a:t>
            </a:r>
          </a:p>
          <a:p>
            <a:r>
              <a:rPr lang="en-GB" sz="3000" dirty="0">
                <a:latin typeface="Aptos" panose="020B0004020202020204" pitchFamily="34" charset="0"/>
              </a:rPr>
              <a:t>Collaborative where young person agrees</a:t>
            </a:r>
          </a:p>
          <a:p>
            <a:r>
              <a:rPr lang="en-GB" sz="3000" dirty="0">
                <a:latin typeface="Aptos" panose="020B0004020202020204" pitchFamily="34" charset="0"/>
              </a:rPr>
              <a:t>Acceptance </a:t>
            </a:r>
          </a:p>
          <a:p>
            <a:r>
              <a:rPr lang="en-GB" sz="3000" dirty="0">
                <a:latin typeface="Aptos" panose="020B0004020202020204" pitchFamily="34" charset="0"/>
              </a:rPr>
              <a:t>Parental anxiety, frustration </a:t>
            </a:r>
          </a:p>
          <a:p>
            <a:r>
              <a:rPr lang="en-GB" sz="3000" dirty="0">
                <a:latin typeface="Aptos" panose="020B0004020202020204" pitchFamily="34" charset="0"/>
              </a:rPr>
              <a:t>Safe choices, capacity and best interest </a:t>
            </a:r>
          </a:p>
        </p:txBody>
      </p:sp>
      <p:pic>
        <p:nvPicPr>
          <p:cNvPr id="4098" name="Picture 2" descr="Understanding Parental Responsibilities ...">
            <a:extLst>
              <a:ext uri="{FF2B5EF4-FFF2-40B4-BE49-F238E27FC236}">
                <a16:creationId xmlns:a16="http://schemas.microsoft.com/office/drawing/2014/main" id="{38EBDFCB-3338-7657-DF1D-0452A8895F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68663" y="2011036"/>
            <a:ext cx="7801534" cy="5644291"/>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9601198"/>
            <a:ext cx="18288000" cy="68516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57900" y="9601198"/>
            <a:ext cx="12230097" cy="685158"/>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217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3BFFC7-1DD6-72EB-08F6-99C772E65BF7}"/>
            </a:ext>
          </a:extLst>
        </p:cNvPr>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Rectangle 5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 name="Rectangle 6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0" y="2099915"/>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F7E87-8DFA-C09D-05B5-3B9C4835378B}"/>
              </a:ext>
            </a:extLst>
          </p:cNvPr>
          <p:cNvSpPr>
            <a:spLocks noGrp="1"/>
          </p:cNvSpPr>
          <p:nvPr>
            <p:ph type="title"/>
          </p:nvPr>
        </p:nvSpPr>
        <p:spPr>
          <a:xfrm>
            <a:off x="700083" y="880283"/>
            <a:ext cx="4802049" cy="5081246"/>
          </a:xfrm>
        </p:spPr>
        <p:txBody>
          <a:bodyPr anchor="b">
            <a:normAutofit/>
          </a:bodyPr>
          <a:lstStyle/>
          <a:p>
            <a:pPr algn="r">
              <a:lnSpc>
                <a:spcPct val="90000"/>
              </a:lnSpc>
            </a:pPr>
            <a:r>
              <a:rPr lang="en-GB" sz="4700" kern="100" dirty="0">
                <a:solidFill>
                  <a:srgbClr val="FFFFFF"/>
                </a:solidFill>
                <a:latin typeface="Aptos" panose="020B0004020202020204" pitchFamily="34" charset="0"/>
                <a:ea typeface="Aptos" panose="020B0004020202020204" pitchFamily="34" charset="0"/>
                <a:cs typeface="Times New Roman" panose="02020603050405020304" pitchFamily="18" charset="0"/>
              </a:rPr>
              <a:t>Case Study – young adult age 16 with moderate learning disability </a:t>
            </a:r>
            <a:br>
              <a:rPr lang="en-GB" sz="4700" kern="100" dirty="0">
                <a:solidFill>
                  <a:srgbClr val="FFFFFF"/>
                </a:solidFill>
                <a:latin typeface="Aptos" panose="020B0004020202020204" pitchFamily="34" charset="0"/>
                <a:ea typeface="Aptos" panose="020B0004020202020204" pitchFamily="34" charset="0"/>
                <a:cs typeface="Times New Roman" panose="02020603050405020304" pitchFamily="18" charset="0"/>
              </a:rPr>
            </a:br>
            <a:r>
              <a:rPr lang="en-GB" sz="4700" kern="100" dirty="0">
                <a:solidFill>
                  <a:srgbClr val="FFFFFF"/>
                </a:solidFill>
                <a:latin typeface="Aptos" panose="020B0004020202020204" pitchFamily="34" charset="0"/>
                <a:ea typeface="Aptos" panose="020B0004020202020204" pitchFamily="34" charset="0"/>
                <a:cs typeface="Times New Roman" panose="02020603050405020304" pitchFamily="18" charset="0"/>
              </a:rPr>
              <a:t>Attends special school</a:t>
            </a:r>
            <a:br>
              <a:rPr lang="en-GB" sz="4700" kern="100" dirty="0">
                <a:solidFill>
                  <a:srgbClr val="FFFFFF"/>
                </a:solidFill>
                <a:latin typeface="Aptos" panose="020B0004020202020204" pitchFamily="34" charset="0"/>
                <a:ea typeface="Aptos" panose="020B0004020202020204" pitchFamily="34" charset="0"/>
                <a:cs typeface="Times New Roman" panose="02020603050405020304" pitchFamily="18" charset="0"/>
              </a:rPr>
            </a:br>
            <a:endParaRPr lang="en-GB" sz="4700" dirty="0">
              <a:solidFill>
                <a:srgbClr val="FFFFFF"/>
              </a:solidFill>
            </a:endParaRPr>
          </a:p>
        </p:txBody>
      </p:sp>
      <p:sp>
        <p:nvSpPr>
          <p:cNvPr id="51" name="Content Placeholder 2">
            <a:extLst>
              <a:ext uri="{FF2B5EF4-FFF2-40B4-BE49-F238E27FC236}">
                <a16:creationId xmlns:a16="http://schemas.microsoft.com/office/drawing/2014/main" id="{9DAACF3B-6BF5-DE6D-4634-49DDFB794476}"/>
              </a:ext>
            </a:extLst>
          </p:cNvPr>
          <p:cNvSpPr>
            <a:spLocks noGrp="1"/>
          </p:cNvSpPr>
          <p:nvPr>
            <p:ph idx="1"/>
          </p:nvPr>
        </p:nvSpPr>
        <p:spPr>
          <a:xfrm>
            <a:off x="7215389" y="974221"/>
            <a:ext cx="9833021" cy="8319071"/>
          </a:xfrm>
        </p:spPr>
        <p:txBody>
          <a:bodyPr anchor="ctr">
            <a:normAutofit/>
          </a:bodyPr>
          <a:lstStyle/>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School – transition 9 to post 16 (school search)</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Changes to EHCP and collaborative working </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Choices/ decision making – speech therapy and capacity assessment (young persons voice)</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Learning disabilities team referral – won’t accept until age 18.</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Working with statutory services regarding changes of medical / therapy providers</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PIP not DLA</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Long term – residential college – discussion about what the client may enjoy</a:t>
            </a:r>
          </a:p>
          <a:p>
            <a:endParaRPr lang="en-GB" sz="3000" dirty="0"/>
          </a:p>
        </p:txBody>
      </p:sp>
    </p:spTree>
    <p:extLst>
      <p:ext uri="{BB962C8B-B14F-4D97-AF65-F5344CB8AC3E}">
        <p14:creationId xmlns:p14="http://schemas.microsoft.com/office/powerpoint/2010/main" val="2886010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D62133-CC0D-C132-860D-7623ABA2365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0" y="2099915"/>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12A07-7155-7DF4-D624-9FBF1E9F813E}"/>
              </a:ext>
            </a:extLst>
          </p:cNvPr>
          <p:cNvSpPr>
            <a:spLocks noGrp="1"/>
          </p:cNvSpPr>
          <p:nvPr>
            <p:ph type="title"/>
          </p:nvPr>
        </p:nvSpPr>
        <p:spPr>
          <a:xfrm>
            <a:off x="700083" y="880283"/>
            <a:ext cx="4802049" cy="5081246"/>
          </a:xfrm>
        </p:spPr>
        <p:txBody>
          <a:bodyPr anchor="b">
            <a:normAutofit/>
          </a:bodyPr>
          <a:lstStyle/>
          <a:p>
            <a:pPr algn="r">
              <a:lnSpc>
                <a:spcPct val="90000"/>
              </a:lnSpc>
            </a:pPr>
            <a:r>
              <a:rPr lang="en-GB" sz="5100" kern="100" dirty="0">
                <a:solidFill>
                  <a:srgbClr val="FFFFFF"/>
                </a:solidFill>
                <a:latin typeface="Aptos" panose="020B0004020202020204" pitchFamily="34" charset="0"/>
                <a:ea typeface="Aptos" panose="020B0004020202020204" pitchFamily="34" charset="0"/>
                <a:cs typeface="Times New Roman" panose="02020603050405020304" pitchFamily="18" charset="0"/>
              </a:rPr>
              <a:t>Case Study – Young adult age 18 years </a:t>
            </a:r>
            <a:br>
              <a:rPr lang="en-GB" sz="5100" kern="100" dirty="0">
                <a:solidFill>
                  <a:srgbClr val="FFFFFF"/>
                </a:solidFill>
                <a:latin typeface="Aptos" panose="020B0004020202020204" pitchFamily="34" charset="0"/>
                <a:ea typeface="Aptos" panose="020B0004020202020204" pitchFamily="34" charset="0"/>
                <a:cs typeface="Times New Roman" panose="02020603050405020304" pitchFamily="18" charset="0"/>
              </a:rPr>
            </a:br>
            <a:br>
              <a:rPr lang="en-GB" sz="5100" kern="100" dirty="0">
                <a:solidFill>
                  <a:srgbClr val="FFFFFF"/>
                </a:solidFill>
                <a:latin typeface="Aptos" panose="020B0004020202020204" pitchFamily="34" charset="0"/>
                <a:ea typeface="Aptos" panose="020B0004020202020204" pitchFamily="34" charset="0"/>
                <a:cs typeface="Times New Roman" panose="02020603050405020304" pitchFamily="18" charset="0"/>
              </a:rPr>
            </a:br>
            <a:r>
              <a:rPr lang="en-GB" sz="5100" kern="100" dirty="0">
                <a:solidFill>
                  <a:srgbClr val="FFFFFF"/>
                </a:solidFill>
                <a:latin typeface="Aptos" panose="020B0004020202020204" pitchFamily="34" charset="0"/>
                <a:ea typeface="Aptos" panose="020B0004020202020204" pitchFamily="34" charset="0"/>
                <a:cs typeface="Times New Roman" panose="02020603050405020304" pitchFamily="18" charset="0"/>
              </a:rPr>
              <a:t>Traumatic Brain Injury at 3 years</a:t>
            </a:r>
            <a:br>
              <a:rPr lang="en-GB" sz="5100" kern="100" dirty="0">
                <a:solidFill>
                  <a:srgbClr val="FFFFFF"/>
                </a:solidFill>
                <a:latin typeface="Aptos" panose="020B0004020202020204" pitchFamily="34" charset="0"/>
                <a:ea typeface="Aptos" panose="020B0004020202020204" pitchFamily="34" charset="0"/>
                <a:cs typeface="Times New Roman" panose="02020603050405020304" pitchFamily="18" charset="0"/>
              </a:rPr>
            </a:br>
            <a:endParaRPr lang="en-GB" sz="5100" dirty="0">
              <a:solidFill>
                <a:srgbClr val="FFFFFF"/>
              </a:solidFill>
            </a:endParaRPr>
          </a:p>
        </p:txBody>
      </p:sp>
      <p:sp>
        <p:nvSpPr>
          <p:cNvPr id="3" name="Content Placeholder 2">
            <a:extLst>
              <a:ext uri="{FF2B5EF4-FFF2-40B4-BE49-F238E27FC236}">
                <a16:creationId xmlns:a16="http://schemas.microsoft.com/office/drawing/2014/main" id="{A0F89592-0CA6-17B0-89B0-86979B9A11AE}"/>
              </a:ext>
            </a:extLst>
          </p:cNvPr>
          <p:cNvSpPr>
            <a:spLocks noGrp="1"/>
          </p:cNvSpPr>
          <p:nvPr>
            <p:ph idx="1"/>
          </p:nvPr>
        </p:nvSpPr>
        <p:spPr>
          <a:xfrm>
            <a:off x="7215389" y="974221"/>
            <a:ext cx="9833021" cy="8319071"/>
          </a:xfrm>
        </p:spPr>
        <p:txBody>
          <a:bodyPr anchor="ctr">
            <a:normAutofit/>
          </a:bodyPr>
          <a:lstStyle/>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Education (EOTAS) Includes vocational opportunities, vocational courses</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Change to neurology team</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No longer a paediatrician – coordination should now come from the GP (NICE Guidelines)</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Transport – DVLA decisions on driving</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Travel training – using trains and buses</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Making calls to the GP</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Social connections – how to promote that</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Promoting privacy / autonomy </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Helping with CV, preparation for voluntary work</a:t>
            </a:r>
          </a:p>
          <a:p>
            <a:pPr>
              <a:spcAft>
                <a:spcPts val="1200"/>
              </a:spcAft>
            </a:pPr>
            <a:endParaRPr lang="en-GB" sz="3000" kern="100" dirty="0">
              <a:latin typeface="Arial" panose="020B0604020202020204" pitchFamily="34" charset="0"/>
              <a:ea typeface="Aptos" panose="020B0004020202020204" pitchFamily="34" charset="0"/>
              <a:cs typeface="Arial" panose="020B0604020202020204" pitchFamily="34" charset="0"/>
            </a:endParaRPr>
          </a:p>
          <a:p>
            <a:endParaRPr lang="en-GB" sz="3000" dirty="0"/>
          </a:p>
        </p:txBody>
      </p:sp>
    </p:spTree>
    <p:extLst>
      <p:ext uri="{BB962C8B-B14F-4D97-AF65-F5344CB8AC3E}">
        <p14:creationId xmlns:p14="http://schemas.microsoft.com/office/powerpoint/2010/main" val="1231146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A22BA4-07C0-E2A5-4F72-A3A32B76C57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0" y="2099915"/>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0CD28-E1B0-53C2-F62B-ACFA6BF9F7BC}"/>
              </a:ext>
            </a:extLst>
          </p:cNvPr>
          <p:cNvSpPr>
            <a:spLocks noGrp="1"/>
          </p:cNvSpPr>
          <p:nvPr>
            <p:ph type="title"/>
          </p:nvPr>
        </p:nvSpPr>
        <p:spPr>
          <a:xfrm>
            <a:off x="700083" y="880283"/>
            <a:ext cx="4802049" cy="5081246"/>
          </a:xfrm>
        </p:spPr>
        <p:txBody>
          <a:bodyPr anchor="b">
            <a:normAutofit/>
          </a:bodyPr>
          <a:lstStyle/>
          <a:p>
            <a:pPr algn="r">
              <a:lnSpc>
                <a:spcPct val="90000"/>
              </a:lnSpc>
            </a:pPr>
            <a:r>
              <a:rPr lang="en-GB" sz="5600" kern="100">
                <a:solidFill>
                  <a:srgbClr val="FFFFFF"/>
                </a:solidFill>
                <a:latin typeface="Aptos" panose="020B0004020202020204" pitchFamily="34" charset="0"/>
                <a:ea typeface="Aptos" panose="020B0004020202020204" pitchFamily="34" charset="0"/>
                <a:cs typeface="Times New Roman" panose="02020603050405020304" pitchFamily="18" charset="0"/>
              </a:rPr>
              <a:t>Case Study – Young adult age 18 years </a:t>
            </a:r>
            <a:br>
              <a:rPr lang="en-GB" sz="5600" kern="100">
                <a:solidFill>
                  <a:srgbClr val="FFFFFF"/>
                </a:solidFill>
                <a:latin typeface="Aptos" panose="020B0004020202020204" pitchFamily="34" charset="0"/>
                <a:ea typeface="Aptos" panose="020B0004020202020204" pitchFamily="34" charset="0"/>
                <a:cs typeface="Times New Roman" panose="02020603050405020304" pitchFamily="18" charset="0"/>
              </a:rPr>
            </a:br>
            <a:br>
              <a:rPr lang="en-GB" sz="5600" kern="100">
                <a:solidFill>
                  <a:srgbClr val="FFFFFF"/>
                </a:solidFill>
                <a:latin typeface="Aptos" panose="020B0004020202020204" pitchFamily="34" charset="0"/>
                <a:ea typeface="Aptos" panose="020B0004020202020204" pitchFamily="34" charset="0"/>
                <a:cs typeface="Times New Roman" panose="02020603050405020304" pitchFamily="18" charset="0"/>
              </a:rPr>
            </a:br>
            <a:r>
              <a:rPr lang="en-GB" sz="5600" kern="100">
                <a:solidFill>
                  <a:srgbClr val="FFFFFF"/>
                </a:solidFill>
                <a:latin typeface="Aptos" panose="020B0004020202020204" pitchFamily="34" charset="0"/>
                <a:ea typeface="Aptos" panose="020B0004020202020204" pitchFamily="34" charset="0"/>
                <a:cs typeface="Times New Roman" panose="02020603050405020304" pitchFamily="18" charset="0"/>
              </a:rPr>
              <a:t>Cerebral Palsy </a:t>
            </a:r>
            <a:br>
              <a:rPr lang="en-GB" sz="5600" kern="100">
                <a:solidFill>
                  <a:srgbClr val="FFFFFF"/>
                </a:solidFill>
                <a:latin typeface="Aptos" panose="020B0004020202020204" pitchFamily="34" charset="0"/>
                <a:ea typeface="Aptos" panose="020B0004020202020204" pitchFamily="34" charset="0"/>
                <a:cs typeface="Times New Roman" panose="02020603050405020304" pitchFamily="18" charset="0"/>
              </a:rPr>
            </a:br>
            <a:endParaRPr lang="en-GB" sz="5600">
              <a:solidFill>
                <a:srgbClr val="FFFFFF"/>
              </a:solidFill>
            </a:endParaRPr>
          </a:p>
        </p:txBody>
      </p:sp>
      <p:sp>
        <p:nvSpPr>
          <p:cNvPr id="3" name="Content Placeholder 2">
            <a:extLst>
              <a:ext uri="{FF2B5EF4-FFF2-40B4-BE49-F238E27FC236}">
                <a16:creationId xmlns:a16="http://schemas.microsoft.com/office/drawing/2014/main" id="{F527D94B-2CB8-60D3-2795-D7EE1565E07A}"/>
              </a:ext>
            </a:extLst>
          </p:cNvPr>
          <p:cNvSpPr>
            <a:spLocks noGrp="1"/>
          </p:cNvSpPr>
          <p:nvPr>
            <p:ph idx="1"/>
          </p:nvPr>
        </p:nvSpPr>
        <p:spPr>
          <a:xfrm>
            <a:off x="7215389" y="974221"/>
            <a:ext cx="9833021" cy="8319071"/>
          </a:xfrm>
        </p:spPr>
        <p:txBody>
          <a:bodyPr anchor="ctr">
            <a:normAutofit/>
          </a:bodyPr>
          <a:lstStyle/>
          <a:p>
            <a:pPr>
              <a:spcAft>
                <a:spcPts val="1200"/>
              </a:spcAft>
            </a:pPr>
            <a:endParaRPr lang="en-GB" sz="3000" kern="100" dirty="0">
              <a:latin typeface="Arial" panose="020B0604020202020204" pitchFamily="34" charset="0"/>
              <a:ea typeface="Aptos" panose="020B0004020202020204" pitchFamily="34" charset="0"/>
              <a:cs typeface="Arial" panose="020B0604020202020204" pitchFamily="34" charset="0"/>
            </a:endParaRP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Working with college – maths GCSE – level 3 qualifications and University</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Close working with education </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Working with his multi-disciplinary team (privately instructed)</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PA to promote access to daily living activities, increased autonomy in shopping, socialising, managing domestic tasks</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Increased privacy and independence at home </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Travel training</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PIP </a:t>
            </a:r>
          </a:p>
          <a:p>
            <a:pPr>
              <a:spcAft>
                <a:spcPts val="1200"/>
              </a:spcAft>
            </a:pPr>
            <a:r>
              <a:rPr lang="en-GB" sz="3000" kern="100" dirty="0">
                <a:latin typeface="Aptos" panose="020B0004020202020204" pitchFamily="34" charset="0"/>
                <a:ea typeface="Aptos" panose="020B0004020202020204" pitchFamily="34" charset="0"/>
                <a:cs typeface="Arial" panose="020B0604020202020204" pitchFamily="34" charset="0"/>
              </a:rPr>
              <a:t>Increasing involvement in decisions </a:t>
            </a:r>
          </a:p>
          <a:p>
            <a:pPr>
              <a:spcAft>
                <a:spcPts val="1200"/>
              </a:spcAft>
            </a:pPr>
            <a:endParaRPr lang="en-GB" sz="3000" kern="100" dirty="0">
              <a:latin typeface="Arial" panose="020B0604020202020204" pitchFamily="34" charset="0"/>
              <a:ea typeface="Aptos" panose="020B0004020202020204" pitchFamily="34" charset="0"/>
              <a:cs typeface="Arial" panose="020B0604020202020204" pitchFamily="34" charset="0"/>
            </a:endParaRPr>
          </a:p>
          <a:p>
            <a:endParaRPr lang="en-GB" sz="3000" dirty="0"/>
          </a:p>
        </p:txBody>
      </p:sp>
    </p:spTree>
    <p:extLst>
      <p:ext uri="{BB962C8B-B14F-4D97-AF65-F5344CB8AC3E}">
        <p14:creationId xmlns:p14="http://schemas.microsoft.com/office/powerpoint/2010/main" val="1255668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0" y="2099915"/>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2E4F5-93AA-D481-E8C9-4292F5A3E638}"/>
              </a:ext>
            </a:extLst>
          </p:cNvPr>
          <p:cNvSpPr>
            <a:spLocks noGrp="1"/>
          </p:cNvSpPr>
          <p:nvPr>
            <p:ph type="ctrTitle"/>
          </p:nvPr>
        </p:nvSpPr>
        <p:spPr>
          <a:xfrm>
            <a:off x="700083" y="880283"/>
            <a:ext cx="4802049" cy="5081246"/>
          </a:xfrm>
        </p:spPr>
        <p:txBody>
          <a:bodyPr vert="horz" lIns="91440" tIns="45720" rIns="91440" bIns="45720" rtlCol="0" anchor="b">
            <a:normAutofit/>
          </a:bodyPr>
          <a:lstStyle/>
          <a:p>
            <a:pPr algn="r">
              <a:lnSpc>
                <a:spcPct val="90000"/>
              </a:lnSpc>
            </a:pPr>
            <a:r>
              <a:rPr lang="en-US" sz="6000" kern="1200">
                <a:solidFill>
                  <a:srgbClr val="FFFFFF"/>
                </a:solidFill>
                <a:latin typeface="+mj-lt"/>
                <a:ea typeface="+mj-ea"/>
                <a:cs typeface="+mj-cs"/>
              </a:rPr>
              <a:t>Useful  legislation to be aware if </a:t>
            </a:r>
            <a:br>
              <a:rPr lang="en-US" sz="6000" kern="1200">
                <a:solidFill>
                  <a:srgbClr val="FFFFFF"/>
                </a:solidFill>
                <a:latin typeface="+mj-lt"/>
                <a:ea typeface="+mj-ea"/>
                <a:cs typeface="+mj-cs"/>
              </a:rPr>
            </a:br>
            <a:endParaRPr lang="en-US" sz="6000" kern="120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19B41B9F-CB3E-B893-7E9C-ADA6414CF032}"/>
              </a:ext>
            </a:extLst>
          </p:cNvPr>
          <p:cNvSpPr>
            <a:spLocks noGrp="1"/>
          </p:cNvSpPr>
          <p:nvPr>
            <p:ph type="subTitle" idx="1"/>
          </p:nvPr>
        </p:nvSpPr>
        <p:spPr>
          <a:xfrm>
            <a:off x="7215389" y="974221"/>
            <a:ext cx="9833021" cy="8319071"/>
          </a:xfrm>
        </p:spPr>
        <p:txBody>
          <a:bodyPr vert="horz" lIns="91440" tIns="45720" rIns="91440" bIns="45720" rtlCol="0" anchor="ctr">
            <a:normAutofit/>
          </a:bodyPr>
          <a:lstStyle/>
          <a:p>
            <a:pPr indent="-228600" algn="l">
              <a:lnSpc>
                <a:spcPct val="90000"/>
              </a:lnSpc>
              <a:buFont typeface="Arial" panose="020B0604020202020204" pitchFamily="34" charset="0"/>
              <a:buChar char="•"/>
            </a:pPr>
            <a:endParaRPr lang="en-US" sz="2800" dirty="0">
              <a:solidFill>
                <a:schemeClr val="tx1"/>
              </a:solidFill>
            </a:endParaRPr>
          </a:p>
          <a:p>
            <a:pPr indent="-228600" algn="l">
              <a:lnSpc>
                <a:spcPct val="90000"/>
              </a:lnSpc>
              <a:buFont typeface="Arial" panose="020B0604020202020204" pitchFamily="34" charset="0"/>
              <a:buChar char="•"/>
            </a:pPr>
            <a:endParaRPr lang="en-US" sz="2800" dirty="0">
              <a:solidFill>
                <a:schemeClr val="tx1"/>
              </a:solidFill>
              <a:latin typeface="Aptos" panose="020B0004020202020204" pitchFamily="34" charset="0"/>
            </a:endParaRPr>
          </a:p>
          <a:p>
            <a:pPr indent="-228600" algn="l">
              <a:lnSpc>
                <a:spcPct val="90000"/>
              </a:lnSpc>
              <a:buFont typeface="Arial" panose="020B0604020202020204" pitchFamily="34" charset="0"/>
              <a:buChar char="•"/>
            </a:pPr>
            <a:r>
              <a:rPr lang="en-US" sz="2800" b="1" dirty="0">
                <a:solidFill>
                  <a:schemeClr val="tx1"/>
                </a:solidFill>
                <a:latin typeface="Aptos" panose="020B0004020202020204" pitchFamily="34" charset="0"/>
              </a:rPr>
              <a:t>Children and Families Act 2014</a:t>
            </a:r>
            <a:r>
              <a:rPr lang="en-US" sz="2800" dirty="0">
                <a:solidFill>
                  <a:schemeClr val="tx1"/>
                </a:solidFill>
                <a:latin typeface="Aptos" panose="020B0004020202020204" pitchFamily="34" charset="0"/>
              </a:rPr>
              <a:t>, </a:t>
            </a:r>
            <a:r>
              <a:rPr lang="en-US" sz="2800" b="1" dirty="0">
                <a:solidFill>
                  <a:schemeClr val="tx1"/>
                </a:solidFill>
                <a:latin typeface="Aptos" panose="020B0004020202020204" pitchFamily="34" charset="0"/>
              </a:rPr>
              <a:t>SEND Code of Practice 2015 </a:t>
            </a:r>
            <a:r>
              <a:rPr lang="en-US" sz="2800" dirty="0">
                <a:solidFill>
                  <a:schemeClr val="tx1"/>
                </a:solidFill>
                <a:latin typeface="Aptos" panose="020B0004020202020204" pitchFamily="34" charset="0"/>
              </a:rPr>
              <a:t>(EHCP focus on preparing for adulthood, employment / education)</a:t>
            </a:r>
          </a:p>
          <a:p>
            <a:pPr indent="-228600" algn="l">
              <a:lnSpc>
                <a:spcPct val="90000"/>
              </a:lnSpc>
              <a:buFont typeface="Arial" panose="020B0604020202020204" pitchFamily="34" charset="0"/>
              <a:buChar char="•"/>
            </a:pPr>
            <a:r>
              <a:rPr lang="en-US" sz="2800" b="1" dirty="0">
                <a:solidFill>
                  <a:schemeClr val="tx1"/>
                </a:solidFill>
                <a:latin typeface="Aptos" panose="020B0004020202020204" pitchFamily="34" charset="0"/>
              </a:rPr>
              <a:t>Children Act 1989 and 2004</a:t>
            </a:r>
            <a:r>
              <a:rPr lang="en-US" sz="2800" dirty="0">
                <a:solidFill>
                  <a:schemeClr val="tx1"/>
                </a:solidFill>
                <a:latin typeface="Aptos" panose="020B0004020202020204" pitchFamily="34" charset="0"/>
              </a:rPr>
              <a:t>. Multiagency working, moving to adult services, capacity assessment, carers assessment for child with a disability)</a:t>
            </a:r>
          </a:p>
          <a:p>
            <a:pPr indent="-228600" algn="l">
              <a:lnSpc>
                <a:spcPct val="90000"/>
              </a:lnSpc>
              <a:buFont typeface="Arial" panose="020B0604020202020204" pitchFamily="34" charset="0"/>
              <a:buChar char="•"/>
            </a:pPr>
            <a:r>
              <a:rPr lang="en-US" sz="2800" b="1" dirty="0">
                <a:solidFill>
                  <a:schemeClr val="tx1"/>
                </a:solidFill>
                <a:latin typeface="Aptos" panose="020B0004020202020204" pitchFamily="34" charset="0"/>
              </a:rPr>
              <a:t>Health and Social Care Act, regulations 2014</a:t>
            </a:r>
          </a:p>
          <a:p>
            <a:pPr indent="-228600" algn="l">
              <a:lnSpc>
                <a:spcPct val="90000"/>
              </a:lnSpc>
              <a:buFont typeface="Arial" panose="020B0604020202020204" pitchFamily="34" charset="0"/>
              <a:buChar char="•"/>
            </a:pPr>
            <a:r>
              <a:rPr lang="en-US" sz="2800" b="1" dirty="0">
                <a:solidFill>
                  <a:schemeClr val="tx1"/>
                </a:solidFill>
                <a:latin typeface="Aptos" panose="020B0004020202020204" pitchFamily="34" charset="0"/>
              </a:rPr>
              <a:t>Welfare Reform Act 2012 </a:t>
            </a:r>
            <a:r>
              <a:rPr lang="en-US" sz="2800" dirty="0">
                <a:solidFill>
                  <a:schemeClr val="tx1"/>
                </a:solidFill>
                <a:latin typeface="Aptos" panose="020B0004020202020204" pitchFamily="34" charset="0"/>
              </a:rPr>
              <a:t>(moving from DLA to PIP)</a:t>
            </a:r>
          </a:p>
          <a:p>
            <a:pPr indent="-228600" algn="l">
              <a:lnSpc>
                <a:spcPct val="90000"/>
              </a:lnSpc>
              <a:buFont typeface="Arial" panose="020B0604020202020204" pitchFamily="34" charset="0"/>
              <a:buChar char="•"/>
            </a:pPr>
            <a:r>
              <a:rPr lang="en-US" sz="2800" b="1" dirty="0">
                <a:solidFill>
                  <a:schemeClr val="tx1"/>
                </a:solidFill>
                <a:latin typeface="Aptos" panose="020B0004020202020204" pitchFamily="34" charset="0"/>
              </a:rPr>
              <a:t>Mental Capacity Act 2005</a:t>
            </a:r>
            <a:r>
              <a:rPr lang="en-US" sz="2800" dirty="0">
                <a:solidFill>
                  <a:schemeClr val="tx1"/>
                </a:solidFill>
                <a:latin typeface="Aptos" panose="020B0004020202020204" pitchFamily="34" charset="0"/>
              </a:rPr>
              <a:t>, </a:t>
            </a:r>
            <a:r>
              <a:rPr lang="en-US" sz="2800" b="1" dirty="0">
                <a:solidFill>
                  <a:schemeClr val="tx1"/>
                </a:solidFill>
                <a:latin typeface="Aptos" panose="020B0004020202020204" pitchFamily="34" charset="0"/>
              </a:rPr>
              <a:t>Children Act 1989 </a:t>
            </a:r>
            <a:r>
              <a:rPr lang="en-US" sz="2800" dirty="0">
                <a:solidFill>
                  <a:schemeClr val="tx1"/>
                </a:solidFill>
                <a:latin typeface="Aptos" panose="020B0004020202020204" pitchFamily="34" charset="0"/>
              </a:rPr>
              <a:t>(capacity and decision making, DOLS- 18 plus)</a:t>
            </a:r>
          </a:p>
          <a:p>
            <a:pPr indent="-228600" algn="l">
              <a:lnSpc>
                <a:spcPct val="90000"/>
              </a:lnSpc>
              <a:buFont typeface="Arial" panose="020B0604020202020204" pitchFamily="34" charset="0"/>
              <a:buChar char="•"/>
            </a:pPr>
            <a:r>
              <a:rPr lang="en-US" sz="2800" b="1" dirty="0">
                <a:solidFill>
                  <a:schemeClr val="tx1"/>
                </a:solidFill>
                <a:latin typeface="Aptos" panose="020B0004020202020204" pitchFamily="34" charset="0"/>
              </a:rPr>
              <a:t>Equality Act 2010 </a:t>
            </a:r>
            <a:r>
              <a:rPr lang="en-US" sz="2800" dirty="0">
                <a:solidFill>
                  <a:schemeClr val="tx1"/>
                </a:solidFill>
                <a:latin typeface="Aptos" panose="020B0004020202020204" pitchFamily="34" charset="0"/>
              </a:rPr>
              <a:t>– reasonable adjustments for people with a disability</a:t>
            </a:r>
          </a:p>
          <a:p>
            <a:pPr indent="-228600" algn="l">
              <a:lnSpc>
                <a:spcPct val="90000"/>
              </a:lnSpc>
              <a:buFont typeface="Arial" panose="020B0604020202020204" pitchFamily="34" charset="0"/>
              <a:buChar char="•"/>
            </a:pPr>
            <a:endParaRPr lang="en-US" sz="2800" dirty="0">
              <a:solidFill>
                <a:schemeClr val="tx1"/>
              </a:solidFill>
              <a:latin typeface="Aptos" panose="020B0004020202020204" pitchFamily="34" charset="0"/>
            </a:endParaRPr>
          </a:p>
          <a:p>
            <a:pPr indent="-228600" algn="l">
              <a:lnSpc>
                <a:spcPct val="90000"/>
              </a:lnSpc>
              <a:buFont typeface="Arial" panose="020B0604020202020204" pitchFamily="34" charset="0"/>
              <a:buChar char="•"/>
            </a:pPr>
            <a:r>
              <a:rPr lang="en-US" sz="2800" b="1" dirty="0">
                <a:solidFill>
                  <a:schemeClr val="tx1"/>
                </a:solidFill>
                <a:latin typeface="Aptos" panose="020B0004020202020204" pitchFamily="34" charset="0"/>
              </a:rPr>
              <a:t>NICE Guideline </a:t>
            </a:r>
            <a:r>
              <a:rPr lang="en-US" sz="2800" dirty="0">
                <a:solidFill>
                  <a:schemeClr val="tx1"/>
                </a:solidFill>
                <a:latin typeface="Aptos" panose="020B0004020202020204" pitchFamily="34" charset="0"/>
              </a:rPr>
              <a:t>– Rehabilitation for Chronic Neurological Disorders including Brain Injury  – October 2025.  Recommendations for key workers and coordinated care as part of rehabilitation </a:t>
            </a:r>
          </a:p>
          <a:p>
            <a:pPr indent="-228600" algn="l">
              <a:lnSpc>
                <a:spcPct val="90000"/>
              </a:lnSpc>
              <a:buFont typeface="Arial" panose="020B0604020202020204" pitchFamily="34" charset="0"/>
              <a:buChar char="•"/>
            </a:pPr>
            <a:endParaRPr lang="en-US" sz="2800" dirty="0">
              <a:solidFill>
                <a:schemeClr val="tx1"/>
              </a:solidFill>
            </a:endParaRPr>
          </a:p>
          <a:p>
            <a:pPr indent="-228600" algn="l">
              <a:lnSpc>
                <a:spcPct val="90000"/>
              </a:lnSpc>
              <a:buFont typeface="Arial" panose="020B0604020202020204" pitchFamily="34" charset="0"/>
              <a:buChar char="•"/>
            </a:pPr>
            <a:endParaRPr lang="en-US" sz="2800" dirty="0">
              <a:solidFill>
                <a:schemeClr val="tx1"/>
              </a:solidFill>
            </a:endParaRPr>
          </a:p>
          <a:p>
            <a:pPr indent="-228600" algn="l">
              <a:lnSpc>
                <a:spcPct val="90000"/>
              </a:lnSpc>
              <a:buFont typeface="Arial" panose="020B0604020202020204" pitchFamily="34" charset="0"/>
              <a:buChar char="•"/>
            </a:pPr>
            <a:endParaRPr lang="en-US" sz="2800" dirty="0">
              <a:solidFill>
                <a:schemeClr val="tx1"/>
              </a:solidFill>
            </a:endParaRPr>
          </a:p>
          <a:p>
            <a:pPr indent="-228600" algn="l">
              <a:lnSpc>
                <a:spcPct val="90000"/>
              </a:lnSpc>
              <a:buFont typeface="Arial" panose="020B0604020202020204" pitchFamily="34" charset="0"/>
              <a:buChar char="•"/>
            </a:pPr>
            <a:endParaRPr lang="en-US" sz="2800" dirty="0">
              <a:solidFill>
                <a:schemeClr val="tx1"/>
              </a:solidFill>
            </a:endParaRPr>
          </a:p>
        </p:txBody>
      </p:sp>
    </p:spTree>
    <p:extLst>
      <p:ext uri="{BB962C8B-B14F-4D97-AF65-F5344CB8AC3E}">
        <p14:creationId xmlns:p14="http://schemas.microsoft.com/office/powerpoint/2010/main" val="481734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372E1D-3A9B-15CE-CD75-C94ADDAE2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42789-A044-2445-2E90-2E6D21ED3A89}"/>
              </a:ext>
            </a:extLst>
          </p:cNvPr>
          <p:cNvSpPr>
            <a:spLocks noGrp="1"/>
          </p:cNvSpPr>
          <p:nvPr>
            <p:ph type="ctrTitle"/>
          </p:nvPr>
        </p:nvSpPr>
        <p:spPr>
          <a:xfrm>
            <a:off x="2286000" y="1683545"/>
            <a:ext cx="13716000" cy="3172877"/>
          </a:xfrm>
        </p:spPr>
        <p:txBody>
          <a:bodyPr/>
          <a:lstStyle/>
          <a:p>
            <a:endParaRPr lang="en-GB" dirty="0"/>
          </a:p>
        </p:txBody>
      </p:sp>
      <p:sp>
        <p:nvSpPr>
          <p:cNvPr id="3" name="Subtitle 2">
            <a:extLst>
              <a:ext uri="{FF2B5EF4-FFF2-40B4-BE49-F238E27FC236}">
                <a16:creationId xmlns:a16="http://schemas.microsoft.com/office/drawing/2014/main" id="{15B62BA1-6FD6-9CF8-EF53-1C8DF388728D}"/>
              </a:ext>
            </a:extLst>
          </p:cNvPr>
          <p:cNvSpPr>
            <a:spLocks noGrp="1"/>
          </p:cNvSpPr>
          <p:nvPr>
            <p:ph type="subTitle" idx="1"/>
          </p:nvPr>
        </p:nvSpPr>
        <p:spPr>
          <a:xfrm>
            <a:off x="2286000" y="5143502"/>
            <a:ext cx="13716000" cy="3357228"/>
          </a:xfrm>
        </p:spPr>
        <p:txBody>
          <a:bodyPr>
            <a:normAutofit/>
          </a:bodyPr>
          <a:lstStyle/>
          <a:p>
            <a:endParaRPr lang="en-GB" dirty="0">
              <a:solidFill>
                <a:schemeClr val="tx1"/>
              </a:solidFill>
            </a:endParaRPr>
          </a:p>
          <a:p>
            <a:r>
              <a:rPr lang="en-GB" b="1" dirty="0">
                <a:solidFill>
                  <a:schemeClr val="tx1"/>
                </a:solidFill>
                <a:latin typeface="Aptos" panose="020B0004020202020204" pitchFamily="34" charset="0"/>
                <a:cs typeface="Arial" panose="020B0604020202020204" pitchFamily="34" charset="0"/>
              </a:rPr>
              <a:t>Any Questions </a:t>
            </a:r>
          </a:p>
          <a:p>
            <a:endParaRPr lang="en-GB" b="1" dirty="0">
              <a:solidFill>
                <a:schemeClr val="tx1"/>
              </a:solidFill>
              <a:latin typeface="Aptos" panose="020B0004020202020204" pitchFamily="34" charset="0"/>
              <a:cs typeface="Arial" panose="020B0604020202020204" pitchFamily="34" charset="0"/>
            </a:endParaRPr>
          </a:p>
          <a:p>
            <a:r>
              <a:rPr lang="en-GB" dirty="0">
                <a:solidFill>
                  <a:schemeClr val="tx1"/>
                </a:solidFill>
                <a:latin typeface="Aptos" panose="020B0004020202020204" pitchFamily="34" charset="0"/>
              </a:rPr>
              <a:t>Heidi@sscasemanagement.co.uk</a:t>
            </a:r>
          </a:p>
        </p:txBody>
      </p:sp>
      <p:pic>
        <p:nvPicPr>
          <p:cNvPr id="5" name="Picture 4" descr="A logo for a case management company&#10;&#10;Description automatically generated">
            <a:extLst>
              <a:ext uri="{FF2B5EF4-FFF2-40B4-BE49-F238E27FC236}">
                <a16:creationId xmlns:a16="http://schemas.microsoft.com/office/drawing/2014/main" id="{4D71F331-FD43-F34A-FCCD-57BCAF7F7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2861"/>
            <a:ext cx="18288000" cy="6662417"/>
          </a:xfrm>
          <a:prstGeom prst="rect">
            <a:avLst/>
          </a:prstGeom>
        </p:spPr>
      </p:pic>
    </p:spTree>
    <p:extLst>
      <p:ext uri="{BB962C8B-B14F-4D97-AF65-F5344CB8AC3E}">
        <p14:creationId xmlns:p14="http://schemas.microsoft.com/office/powerpoint/2010/main" val="7426802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6" name="TextBox 15"/>
          <p:cNvSpPr txBox="1"/>
          <p:nvPr/>
        </p:nvSpPr>
        <p:spPr>
          <a:xfrm>
            <a:off x="3114090" y="2361510"/>
            <a:ext cx="12408729" cy="5632311"/>
          </a:xfrm>
          <a:prstGeom prst="rect">
            <a:avLst/>
          </a:prstGeom>
          <a:noFill/>
        </p:spPr>
        <p:txBody>
          <a:bodyPr wrap="square" rtlCol="0">
            <a:spAutoFit/>
          </a:bodyPr>
          <a:lstStyle/>
          <a:p>
            <a:pPr algn="ctr"/>
            <a:r>
              <a:rPr lang="en-US" sz="6600" b="1" dirty="0">
                <a:solidFill>
                  <a:srgbClr val="002060"/>
                </a:solidFill>
                <a:latin typeface="Arial" panose="020B0604020202020204" pitchFamily="34" charset="0"/>
                <a:cs typeface="Arial" panose="020B0604020202020204" pitchFamily="34" charset="0"/>
              </a:rPr>
              <a:t>The Impact of Capacity on the Transition from Childhood to Adulthood</a:t>
            </a:r>
          </a:p>
          <a:p>
            <a:pPr algn="ctr"/>
            <a:endParaRPr lang="en-GB" sz="6600" b="1" dirty="0">
              <a:latin typeface="Century Gothic" panose="020B0502020202020204" pitchFamily="34" charset="0"/>
            </a:endParaRPr>
          </a:p>
          <a:p>
            <a:pPr algn="ctr"/>
            <a:r>
              <a:rPr lang="en-GB" sz="4800" b="1" dirty="0">
                <a:latin typeface="Arial" panose="020B0604020202020204" pitchFamily="34" charset="0"/>
                <a:cs typeface="Arial" panose="020B0604020202020204" pitchFamily="34" charset="0"/>
              </a:rPr>
              <a:t>Dr Sue Candy – </a:t>
            </a:r>
          </a:p>
          <a:p>
            <a:pPr algn="ctr"/>
            <a:r>
              <a:rPr lang="en-GB" sz="4800" b="1" dirty="0">
                <a:latin typeface="Arial" panose="020B0604020202020204" pitchFamily="34" charset="0"/>
                <a:cs typeface="Arial" panose="020B0604020202020204" pitchFamily="34" charset="0"/>
              </a:rPr>
              <a:t>Consultant Clinical Psychologist</a:t>
            </a:r>
          </a:p>
        </p:txBody>
      </p:sp>
      <p:sp>
        <p:nvSpPr>
          <p:cNvPr id="4" name="Oval 3"/>
          <p:cNvSpPr/>
          <p:nvPr/>
        </p:nvSpPr>
        <p:spPr>
          <a:xfrm>
            <a:off x="673005" y="4966317"/>
            <a:ext cx="3254991" cy="3254991"/>
          </a:xfrm>
          <a:prstGeom prst="ellipse">
            <a:avLst/>
          </a:prstGeom>
          <a:blipFill>
            <a:blip r:embed="rId2"/>
            <a:stretch>
              <a:fillRect/>
            </a:stretch>
          </a:blip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b="1" dirty="0">
              <a:latin typeface="Century Gothic" panose="020B0502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3682" y="8221309"/>
            <a:ext cx="1716369" cy="1695440"/>
          </a:xfrm>
          <a:prstGeom prst="rect">
            <a:avLst/>
          </a:prstGeom>
        </p:spPr>
      </p:pic>
      <p:pic>
        <p:nvPicPr>
          <p:cNvPr id="1026" name="Picture 2" descr="Psychology Associates is a Dynamic Practice of Clinicians">
            <a:extLst>
              <a:ext uri="{FF2B5EF4-FFF2-40B4-BE49-F238E27FC236}">
                <a16:creationId xmlns:a16="http://schemas.microsoft.com/office/drawing/2014/main" id="{F1F18E1A-EBC7-5DA4-3591-B2480BA54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73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A399950-407A-BD51-48B3-34B4462D6158}"/>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A8DC978A-2E68-D1E5-79AF-B14C3E21FCEE}"/>
              </a:ext>
            </a:extLst>
          </p:cNvPr>
          <p:cNvSpPr/>
          <p:nvPr/>
        </p:nvSpPr>
        <p:spPr>
          <a:xfrm>
            <a:off x="13879538" y="8536129"/>
            <a:ext cx="3379762" cy="722171"/>
          </a:xfrm>
          <a:custGeom>
            <a:avLst/>
            <a:gdLst/>
            <a:ahLst/>
            <a:cxnLst/>
            <a:rect l="l" t="t" r="r" b="b"/>
            <a:pathLst>
              <a:path w="3379762" h="722171">
                <a:moveTo>
                  <a:pt x="0" y="0"/>
                </a:moveTo>
                <a:lnTo>
                  <a:pt x="3379762" y="0"/>
                </a:lnTo>
                <a:lnTo>
                  <a:pt x="3379762" y="722171"/>
                </a:lnTo>
                <a:lnTo>
                  <a:pt x="0" y="722171"/>
                </a:lnTo>
                <a:lnTo>
                  <a:pt x="0" y="0"/>
                </a:lnTo>
                <a:close/>
              </a:path>
            </a:pathLst>
          </a:custGeom>
          <a:blipFill>
            <a:blip r:embed="rId3"/>
            <a:stretch>
              <a:fillRect/>
            </a:stretch>
          </a:blipFill>
        </p:spPr>
        <p:txBody>
          <a:bodyPr/>
          <a:lstStyle/>
          <a:p>
            <a:endParaRPr lang="en-GB"/>
          </a:p>
        </p:txBody>
      </p:sp>
      <p:sp>
        <p:nvSpPr>
          <p:cNvPr id="4" name="TextBox 4">
            <a:extLst>
              <a:ext uri="{FF2B5EF4-FFF2-40B4-BE49-F238E27FC236}">
                <a16:creationId xmlns:a16="http://schemas.microsoft.com/office/drawing/2014/main" id="{81C6C6BA-EFEB-9F7C-4A1D-8AA6C6BD2A42}"/>
              </a:ext>
            </a:extLst>
          </p:cNvPr>
          <p:cNvSpPr txBox="1"/>
          <p:nvPr/>
        </p:nvSpPr>
        <p:spPr>
          <a:xfrm>
            <a:off x="1028700" y="1960955"/>
            <a:ext cx="11411477" cy="850233"/>
          </a:xfrm>
          <a:prstGeom prst="rect">
            <a:avLst/>
          </a:prstGeom>
        </p:spPr>
        <p:txBody>
          <a:bodyPr lIns="0" tIns="0" rIns="0" bIns="0" rtlCol="0" anchor="t">
            <a:spAutoFit/>
          </a:bodyPr>
          <a:lstStyle/>
          <a:p>
            <a:pPr algn="l">
              <a:lnSpc>
                <a:spcPts val="6600"/>
              </a:lnSpc>
            </a:pPr>
            <a:r>
              <a:rPr lang="en-US" sz="6000" b="1" dirty="0">
                <a:solidFill>
                  <a:srgbClr val="00538B"/>
                </a:solidFill>
                <a:latin typeface="Poppins Bold"/>
                <a:ea typeface="Poppins Bold"/>
                <a:cs typeface="Poppins Bold"/>
                <a:sym typeface="Poppins Bold"/>
              </a:rPr>
              <a:t>MCA 2005</a:t>
            </a:r>
          </a:p>
        </p:txBody>
      </p:sp>
      <p:sp>
        <p:nvSpPr>
          <p:cNvPr id="6" name="TextBox 5">
            <a:extLst>
              <a:ext uri="{FF2B5EF4-FFF2-40B4-BE49-F238E27FC236}">
                <a16:creationId xmlns:a16="http://schemas.microsoft.com/office/drawing/2014/main" id="{D90ACC93-8819-D1BB-5505-D3D5A85D5F38}"/>
              </a:ext>
            </a:extLst>
          </p:cNvPr>
          <p:cNvSpPr txBox="1"/>
          <p:nvPr/>
        </p:nvSpPr>
        <p:spPr>
          <a:xfrm>
            <a:off x="1028700" y="3726568"/>
            <a:ext cx="9559089" cy="4308872"/>
          </a:xfrm>
          <a:prstGeom prst="rect">
            <a:avLst/>
          </a:prstGeom>
        </p:spPr>
        <p:txBody>
          <a:bodyPr wrap="square" lIns="0" tIns="0" rIns="0" bIns="0" rtlCol="0" anchor="t">
            <a:spAutoFit/>
          </a:bodyPr>
          <a:lstStyle/>
          <a:p>
            <a:r>
              <a:rPr lang="en-US" sz="4000" dirty="0">
                <a:solidFill>
                  <a:srgbClr val="00538B"/>
                </a:solidFill>
                <a:latin typeface="Poppins Light"/>
                <a:ea typeface="Poppins Light"/>
                <a:cs typeface="Poppins Light"/>
                <a:sym typeface="Poppins Light"/>
              </a:rPr>
              <a:t>The 5 Pillars</a:t>
            </a:r>
          </a:p>
          <a:p>
            <a:endParaRPr lang="en-US" sz="4000" dirty="0">
              <a:solidFill>
                <a:srgbClr val="00538B"/>
              </a:solidFill>
              <a:latin typeface="Poppins Light"/>
              <a:ea typeface="Poppins Light"/>
              <a:cs typeface="Poppins Light"/>
              <a:sym typeface="Poppins Light"/>
            </a:endParaRP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Presumption of capacity</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Practicable steps</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Unwise decision</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Best interests</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Path of least restriction</a:t>
            </a:r>
          </a:p>
        </p:txBody>
      </p:sp>
    </p:spTree>
    <p:extLst>
      <p:ext uri="{BB962C8B-B14F-4D97-AF65-F5344CB8AC3E}">
        <p14:creationId xmlns:p14="http://schemas.microsoft.com/office/powerpoint/2010/main" val="2449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D06B05-FF76-4335-A916-7DAF36DEB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020" y="4142256"/>
            <a:ext cx="5832648" cy="5508612"/>
          </a:xfrm>
          <a:prstGeom prst="rect">
            <a:avLst/>
          </a:prstGeom>
        </p:spPr>
      </p:pic>
      <p:pic>
        <p:nvPicPr>
          <p:cNvPr id="5" name="Picture 4">
            <a:extLst>
              <a:ext uri="{FF2B5EF4-FFF2-40B4-BE49-F238E27FC236}">
                <a16:creationId xmlns:a16="http://schemas.microsoft.com/office/drawing/2014/main" id="{0DA5BAAD-FA34-4D0C-BED1-D444510A8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5460" y="3602196"/>
            <a:ext cx="4536504" cy="6048672"/>
          </a:xfrm>
          <a:prstGeom prst="rect">
            <a:avLst/>
          </a:prstGeom>
        </p:spPr>
      </p:pic>
      <p:pic>
        <p:nvPicPr>
          <p:cNvPr id="7" name="Picture 6">
            <a:extLst>
              <a:ext uri="{FF2B5EF4-FFF2-40B4-BE49-F238E27FC236}">
                <a16:creationId xmlns:a16="http://schemas.microsoft.com/office/drawing/2014/main" id="{8C5CA15D-7CA9-4357-9757-EFA8C60CB6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6228" y="356616"/>
            <a:ext cx="10909212" cy="2875248"/>
          </a:xfrm>
          <a:prstGeom prst="rect">
            <a:avLst/>
          </a:prstGeom>
        </p:spPr>
      </p:pic>
      <p:pic>
        <p:nvPicPr>
          <p:cNvPr id="2" name="Picture 2" descr="Psychology Associates is a Dynamic Practice of Clinicians">
            <a:extLst>
              <a:ext uri="{FF2B5EF4-FFF2-40B4-BE49-F238E27FC236}">
                <a16:creationId xmlns:a16="http://schemas.microsoft.com/office/drawing/2014/main" id="{D35FA96A-8CCB-5C36-D569-C8612D725B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477" y="376237"/>
            <a:ext cx="2809033" cy="126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6608"/>
      </p:ext>
    </p:extLst>
  </p:cSld>
  <p:clrMapOvr>
    <a:masterClrMapping/>
  </p:clrMapOvr>
  <mc:AlternateContent xmlns:mc="http://schemas.openxmlformats.org/markup-compatibility/2006" xmlns:p14="http://schemas.microsoft.com/office/powerpoint/2010/main">
    <mc:Choice Requires="p14">
      <p:transition spd="slow" p14:dur="2000" advTm="10827"/>
    </mc:Choice>
    <mc:Fallback xmlns="">
      <p:transition spd="slow" advTm="10827"/>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4680" y="547688"/>
            <a:ext cx="12927330" cy="1235393"/>
          </a:xfrm>
        </p:spPr>
        <p:txBody>
          <a:bodyPr/>
          <a:lstStyle/>
          <a:p>
            <a:pPr algn="ctr"/>
            <a:r>
              <a:rPr lang="en-GB" b="1" dirty="0">
                <a:latin typeface="Arial Black" panose="020B0A04020102020204" pitchFamily="34" charset="0"/>
              </a:rPr>
              <a:t>Overview </a:t>
            </a:r>
          </a:p>
        </p:txBody>
      </p:sp>
      <p:sp>
        <p:nvSpPr>
          <p:cNvPr id="3" name="Content Placeholder 2"/>
          <p:cNvSpPr>
            <a:spLocks noGrp="1"/>
          </p:cNvSpPr>
          <p:nvPr>
            <p:ph idx="1"/>
          </p:nvPr>
        </p:nvSpPr>
        <p:spPr>
          <a:xfrm>
            <a:off x="926207" y="2697617"/>
            <a:ext cx="16400417" cy="7213146"/>
          </a:xfrm>
        </p:spPr>
        <p:txBody>
          <a:bodyPr/>
          <a:lstStyle/>
          <a:p>
            <a:r>
              <a:rPr lang="en-GB" sz="4800" dirty="0"/>
              <a:t>Decision making in the child under 16</a:t>
            </a:r>
          </a:p>
          <a:p>
            <a:r>
              <a:rPr lang="en-GB" sz="4800" dirty="0"/>
              <a:t>The principles of the Mental Capacity Act (2005) and The Court of Protection </a:t>
            </a:r>
          </a:p>
          <a:p>
            <a:r>
              <a:rPr lang="en-GB" sz="4800" dirty="0"/>
              <a:t>Capacity age 16-18</a:t>
            </a:r>
          </a:p>
          <a:p>
            <a:r>
              <a:rPr lang="en-GB" sz="4800" dirty="0"/>
              <a:t>The assessment</a:t>
            </a:r>
          </a:p>
          <a:p>
            <a:r>
              <a:rPr lang="en-GB" sz="4800" dirty="0"/>
              <a:t>Fluctuating capacity</a:t>
            </a:r>
          </a:p>
          <a:p>
            <a:r>
              <a:rPr lang="en-GB" sz="4800" dirty="0"/>
              <a:t>Regaining capacity</a:t>
            </a:r>
          </a:p>
          <a:p>
            <a:endParaRPr lang="en-GB" dirty="0"/>
          </a:p>
        </p:txBody>
      </p:sp>
      <p:pic>
        <p:nvPicPr>
          <p:cNvPr id="2050" name="Picture 2" descr="Illustrated concept of day of people with disabilities featuring diverse  individuals | Premium AI-generated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6415" y="4769826"/>
            <a:ext cx="6752492" cy="43785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sychology Associates is a Dynamic Practice of Clinicians">
            <a:extLst>
              <a:ext uri="{FF2B5EF4-FFF2-40B4-BE49-F238E27FC236}">
                <a16:creationId xmlns:a16="http://schemas.microsoft.com/office/drawing/2014/main" id="{9315C717-76E2-3AB4-0AEC-C7ECB1DEE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7878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2700" y="791307"/>
            <a:ext cx="12779621" cy="1074494"/>
          </a:xfrm>
        </p:spPr>
        <p:txBody>
          <a:bodyPr>
            <a:normAutofit/>
          </a:bodyPr>
          <a:lstStyle/>
          <a:p>
            <a:r>
              <a:rPr lang="en-GB" sz="5400" b="1" dirty="0">
                <a:latin typeface="Arial" panose="020B0604020202020204" pitchFamily="34" charset="0"/>
                <a:cs typeface="Arial" panose="020B0604020202020204" pitchFamily="34" charset="0"/>
              </a:rPr>
              <a:t>Decision making in the under 16 child</a:t>
            </a:r>
          </a:p>
        </p:txBody>
      </p:sp>
      <p:sp>
        <p:nvSpPr>
          <p:cNvPr id="3" name="Content Placeholder 2"/>
          <p:cNvSpPr>
            <a:spLocks noGrp="1"/>
          </p:cNvSpPr>
          <p:nvPr>
            <p:ph idx="1"/>
          </p:nvPr>
        </p:nvSpPr>
        <p:spPr>
          <a:xfrm>
            <a:off x="690563" y="3146059"/>
            <a:ext cx="16709781" cy="7425104"/>
          </a:xfrm>
        </p:spPr>
        <p:txBody>
          <a:bodyPr/>
          <a:lstStyle/>
          <a:p>
            <a:pPr marL="0" indent="0">
              <a:buNone/>
            </a:pPr>
            <a:r>
              <a:rPr lang="en-GB" dirty="0"/>
              <a:t>Usually the parent makes decisions but if a child disagrees with the parent capacity can be assessed. If competent will not require parental agreement.</a:t>
            </a:r>
          </a:p>
          <a:p>
            <a:pPr marL="0" indent="0">
              <a:buNone/>
            </a:pPr>
            <a:endParaRPr lang="en-GB" sz="1200" dirty="0"/>
          </a:p>
          <a:p>
            <a:pPr marL="0" indent="0">
              <a:buNone/>
            </a:pPr>
            <a:r>
              <a:rPr lang="en-GB" dirty="0" err="1"/>
              <a:t>Gillick</a:t>
            </a:r>
            <a:r>
              <a:rPr lang="en-GB" dirty="0"/>
              <a:t> Competence – general medical </a:t>
            </a:r>
          </a:p>
          <a:p>
            <a:pPr marL="0" indent="0">
              <a:buNone/>
            </a:pPr>
            <a:r>
              <a:rPr lang="en-GB" dirty="0"/>
              <a:t>Fraser Guidelines – contraception and sexual health</a:t>
            </a:r>
          </a:p>
          <a:p>
            <a:pPr marL="0" indent="0">
              <a:buNone/>
            </a:pPr>
            <a:endParaRPr lang="en-GB" sz="1200" dirty="0"/>
          </a:p>
          <a:p>
            <a:pPr marL="0" indent="0">
              <a:buNone/>
            </a:pPr>
            <a:r>
              <a:rPr lang="en-GB" dirty="0"/>
              <a:t>Age , maturity and mental capacity – needs professional assessment.</a:t>
            </a:r>
          </a:p>
          <a:p>
            <a:pPr marL="0" indent="0">
              <a:buNone/>
            </a:pPr>
            <a:r>
              <a:rPr lang="en-GB" dirty="0"/>
              <a:t>   Child must understand advantages, disadvantages, </a:t>
            </a:r>
          </a:p>
          <a:p>
            <a:pPr marL="0" indent="0">
              <a:buNone/>
            </a:pPr>
            <a:r>
              <a:rPr lang="en-GB" dirty="0"/>
              <a:t>   risks, long term impact and be able to explain their</a:t>
            </a:r>
          </a:p>
          <a:p>
            <a:pPr marL="0" indent="0">
              <a:buNone/>
            </a:pPr>
            <a:r>
              <a:rPr lang="en-GB" dirty="0"/>
              <a:t>   reasoning for the decision and understand the </a:t>
            </a:r>
          </a:p>
          <a:p>
            <a:pPr marL="0" indent="0">
              <a:buNone/>
            </a:pPr>
            <a:r>
              <a:rPr lang="en-GB" dirty="0"/>
              <a:t>   options. </a:t>
            </a:r>
          </a:p>
          <a:p>
            <a:endParaRPr lang="en-GB" dirty="0"/>
          </a:p>
        </p:txBody>
      </p:sp>
      <p:sp>
        <p:nvSpPr>
          <p:cNvPr id="4" name="AutoShape 2" descr="Teenagers' Poor Decision-Making Linked ..."/>
          <p:cNvSpPr>
            <a:spLocks noChangeAspect="1" noChangeArrowheads="1"/>
          </p:cNvSpPr>
          <p:nvPr/>
        </p:nvSpPr>
        <p:spPr bwMode="auto">
          <a:xfrm>
            <a:off x="233363" y="-216694"/>
            <a:ext cx="457200" cy="4572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GB" sz="2700"/>
          </a:p>
        </p:txBody>
      </p:sp>
      <p:pic>
        <p:nvPicPr>
          <p:cNvPr id="5" name="Picture 4"/>
          <p:cNvPicPr>
            <a:picLocks noChangeAspect="1"/>
          </p:cNvPicPr>
          <p:nvPr/>
        </p:nvPicPr>
        <p:blipFill>
          <a:blip r:embed="rId2"/>
          <a:stretch>
            <a:fillRect/>
          </a:stretch>
        </p:blipFill>
        <p:spPr>
          <a:xfrm>
            <a:off x="13093946" y="7095393"/>
            <a:ext cx="4286250" cy="2400300"/>
          </a:xfrm>
          <a:prstGeom prst="rect">
            <a:avLst/>
          </a:prstGeom>
        </p:spPr>
      </p:pic>
      <p:pic>
        <p:nvPicPr>
          <p:cNvPr id="6" name="Picture 2" descr="Psychology Associates is a Dynamic Practice of Clinicians">
            <a:extLst>
              <a:ext uri="{FF2B5EF4-FFF2-40B4-BE49-F238E27FC236}">
                <a16:creationId xmlns:a16="http://schemas.microsoft.com/office/drawing/2014/main" id="{8F20A53F-315A-FC0A-4BE5-A4180E1F7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78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97115" y="211016"/>
            <a:ext cx="12093821" cy="1608992"/>
          </a:xfrm>
        </p:spPr>
        <p:txBody>
          <a:bodyPr/>
          <a:lstStyle/>
          <a:p>
            <a:pPr algn="ctr"/>
            <a:r>
              <a:rPr lang="en-GB" b="1" dirty="0">
                <a:latin typeface="Arial" panose="020B0604020202020204" pitchFamily="34" charset="0"/>
                <a:cs typeface="Arial" panose="020B0604020202020204" pitchFamily="34" charset="0"/>
              </a:rPr>
              <a:t>Young People</a:t>
            </a:r>
          </a:p>
        </p:txBody>
      </p:sp>
      <p:sp>
        <p:nvSpPr>
          <p:cNvPr id="3" name="Content Placeholder 2"/>
          <p:cNvSpPr>
            <a:spLocks noGrp="1"/>
          </p:cNvSpPr>
          <p:nvPr>
            <p:ph idx="1"/>
          </p:nvPr>
        </p:nvSpPr>
        <p:spPr>
          <a:xfrm>
            <a:off x="1257300" y="2913734"/>
            <a:ext cx="15773400" cy="6997029"/>
          </a:xfrm>
        </p:spPr>
        <p:txBody>
          <a:bodyPr>
            <a:normAutofit/>
          </a:bodyPr>
          <a:lstStyle/>
          <a:p>
            <a:pPr marL="0" indent="0">
              <a:buNone/>
            </a:pPr>
            <a:r>
              <a:rPr lang="en-GB" sz="5400" dirty="0"/>
              <a:t>The Mental Capacity Act 2005 assumes a young person age 16 and over can make their own decisions including- </a:t>
            </a:r>
          </a:p>
          <a:p>
            <a:pPr marL="0" indent="0">
              <a:buNone/>
            </a:pPr>
            <a:endParaRPr lang="en-GB" sz="3600" dirty="0"/>
          </a:p>
          <a:p>
            <a:pPr lvl="6"/>
            <a:r>
              <a:rPr lang="en-GB" sz="4400" dirty="0"/>
              <a:t>Medical treatment</a:t>
            </a:r>
          </a:p>
          <a:p>
            <a:pPr lvl="6"/>
            <a:r>
              <a:rPr lang="en-GB" sz="4400" dirty="0"/>
              <a:t>Accommodation and social care</a:t>
            </a:r>
          </a:p>
          <a:p>
            <a:pPr lvl="6"/>
            <a:r>
              <a:rPr lang="en-GB" sz="4400" dirty="0"/>
              <a:t>Education</a:t>
            </a:r>
          </a:p>
          <a:p>
            <a:pPr lvl="6"/>
            <a:r>
              <a:rPr lang="en-GB" sz="4400" dirty="0"/>
              <a:t>Some finances</a:t>
            </a:r>
          </a:p>
        </p:txBody>
      </p:sp>
      <p:pic>
        <p:nvPicPr>
          <p:cNvPr id="5" name="Picture 4"/>
          <p:cNvPicPr>
            <a:picLocks noChangeAspect="1"/>
          </p:cNvPicPr>
          <p:nvPr/>
        </p:nvPicPr>
        <p:blipFill>
          <a:blip r:embed="rId2"/>
          <a:stretch>
            <a:fillRect/>
          </a:stretch>
        </p:blipFill>
        <p:spPr>
          <a:xfrm>
            <a:off x="12176248" y="6266168"/>
            <a:ext cx="3214688" cy="3214688"/>
          </a:xfrm>
          <a:prstGeom prst="rect">
            <a:avLst/>
          </a:prstGeom>
        </p:spPr>
      </p:pic>
      <p:pic>
        <p:nvPicPr>
          <p:cNvPr id="4" name="Picture 2" descr="Psychology Associates is a Dynamic Practice of Clinicians">
            <a:extLst>
              <a:ext uri="{FF2B5EF4-FFF2-40B4-BE49-F238E27FC236}">
                <a16:creationId xmlns:a16="http://schemas.microsoft.com/office/drawing/2014/main" id="{9A82D12A-1A51-E17A-D633-57E78A2E5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89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5086" y="547688"/>
            <a:ext cx="12322848" cy="1166813"/>
          </a:xfrm>
        </p:spPr>
        <p:txBody>
          <a:bodyPr/>
          <a:lstStyle/>
          <a:p>
            <a:pPr algn="ctr"/>
            <a:r>
              <a:rPr lang="en-GB" dirty="0">
                <a:latin typeface="Arial Black" panose="020B0A04020102020204" pitchFamily="34" charset="0"/>
              </a:rPr>
              <a:t>The Court of Protection</a:t>
            </a:r>
          </a:p>
        </p:txBody>
      </p:sp>
      <p:sp>
        <p:nvSpPr>
          <p:cNvPr id="3" name="Content Placeholder 2"/>
          <p:cNvSpPr>
            <a:spLocks noGrp="1"/>
          </p:cNvSpPr>
          <p:nvPr>
            <p:ph idx="1"/>
          </p:nvPr>
        </p:nvSpPr>
        <p:spPr>
          <a:xfrm>
            <a:off x="742950" y="2981780"/>
            <a:ext cx="16802099" cy="7134566"/>
          </a:xfrm>
        </p:spPr>
        <p:txBody>
          <a:bodyPr>
            <a:normAutofit/>
          </a:bodyPr>
          <a:lstStyle/>
          <a:p>
            <a:r>
              <a:rPr lang="en-GB" sz="4000" dirty="0">
                <a:latin typeface="Arial" panose="020B0604020202020204" pitchFamily="34" charset="0"/>
                <a:cs typeface="Arial" panose="020B0604020202020204" pitchFamily="34" charset="0"/>
              </a:rPr>
              <a:t>The Mental Capacity Act 2005 underpins the work of the Court of Protection (COP).</a:t>
            </a:r>
          </a:p>
          <a:p>
            <a:endParaRPr lang="en-GB" sz="18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The Court of Protection makes decisions on financial and welfare matters if someone lacks mental capacity to make a decision at the time that it needs to be made. </a:t>
            </a:r>
          </a:p>
          <a:p>
            <a:endParaRPr lang="en-GB" sz="18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The Court of Protection is responsible for deciding </a:t>
            </a:r>
          </a:p>
          <a:p>
            <a:pPr marL="0" indent="0">
              <a:buNone/>
            </a:pPr>
            <a:r>
              <a:rPr lang="en-GB" sz="4000" dirty="0">
                <a:latin typeface="Arial" panose="020B0604020202020204" pitchFamily="34" charset="0"/>
                <a:cs typeface="Arial" panose="020B0604020202020204" pitchFamily="34" charset="0"/>
              </a:rPr>
              <a:t>   whether a person has the mental capacity to make</a:t>
            </a:r>
          </a:p>
          <a:p>
            <a:pPr marL="0" indent="0">
              <a:buNone/>
            </a:pPr>
            <a:r>
              <a:rPr lang="en-GB" sz="4000" dirty="0">
                <a:latin typeface="Arial" panose="020B0604020202020204" pitchFamily="34" charset="0"/>
                <a:cs typeface="Arial" panose="020B0604020202020204" pitchFamily="34" charset="0"/>
              </a:rPr>
              <a:t>   a particular decision.</a:t>
            </a:r>
          </a:p>
        </p:txBody>
      </p:sp>
      <p:pic>
        <p:nvPicPr>
          <p:cNvPr id="4" name="Picture 3"/>
          <p:cNvPicPr>
            <a:picLocks noChangeAspect="1"/>
          </p:cNvPicPr>
          <p:nvPr/>
        </p:nvPicPr>
        <p:blipFill>
          <a:blip r:embed="rId2"/>
          <a:stretch>
            <a:fillRect/>
          </a:stretch>
        </p:blipFill>
        <p:spPr>
          <a:xfrm>
            <a:off x="14020895" y="6186773"/>
            <a:ext cx="3261266" cy="2838356"/>
          </a:xfrm>
          <a:prstGeom prst="rect">
            <a:avLst/>
          </a:prstGeom>
        </p:spPr>
      </p:pic>
      <p:pic>
        <p:nvPicPr>
          <p:cNvPr id="5" name="Picture 2" descr="Psychology Associates is a Dynamic Practice of Clinicians">
            <a:extLst>
              <a:ext uri="{FF2B5EF4-FFF2-40B4-BE49-F238E27FC236}">
                <a16:creationId xmlns:a16="http://schemas.microsoft.com/office/drawing/2014/main" id="{042CF352-5D07-E309-87CD-0B58C7145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7871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8565" y="244930"/>
            <a:ext cx="11522420" cy="1494065"/>
          </a:xfrm>
        </p:spPr>
        <p:txBody>
          <a:bodyPr/>
          <a:lstStyle/>
          <a:p>
            <a:pPr algn="ctr"/>
            <a:r>
              <a:rPr lang="en-GB" dirty="0">
                <a:latin typeface="Arial Black" panose="020B0A04020102020204" pitchFamily="34" charset="0"/>
              </a:rPr>
              <a:t>The MCA Threshold</a:t>
            </a:r>
          </a:p>
        </p:txBody>
      </p:sp>
      <p:sp>
        <p:nvSpPr>
          <p:cNvPr id="4" name="Content Placeholder 3"/>
          <p:cNvSpPr>
            <a:spLocks noGrp="1"/>
          </p:cNvSpPr>
          <p:nvPr>
            <p:ph idx="1"/>
          </p:nvPr>
        </p:nvSpPr>
        <p:spPr>
          <a:xfrm>
            <a:off x="637041" y="2359152"/>
            <a:ext cx="16665467" cy="7927848"/>
          </a:xfrm>
        </p:spPr>
        <p:txBody>
          <a:bodyPr>
            <a:noAutofit/>
          </a:bodyPr>
          <a:lstStyle/>
          <a:p>
            <a:pPr marL="0" indent="0">
              <a:lnSpc>
                <a:spcPct val="160000"/>
              </a:lnSpc>
              <a:buNone/>
            </a:pPr>
            <a:r>
              <a:rPr lang="en-GB" sz="3600" dirty="0">
                <a:latin typeface="Arial" panose="020B0604020202020204" pitchFamily="34" charset="0"/>
                <a:cs typeface="Arial" panose="020B0604020202020204" pitchFamily="34" charset="0"/>
              </a:rPr>
              <a:t>When someone’s mind or brain is affected to such a degree that they can’t make an important decision for themselves the MCA will apply and someone else can make a BEST INTEREST decision for them.</a:t>
            </a:r>
          </a:p>
          <a:p>
            <a:pPr marL="0" indent="0">
              <a:lnSpc>
                <a:spcPct val="160000"/>
              </a:lnSpc>
              <a:buNone/>
            </a:pPr>
            <a:endParaRPr lang="en-GB" sz="1200" dirty="0">
              <a:latin typeface="Arial" panose="020B0604020202020204" pitchFamily="34" charset="0"/>
              <a:cs typeface="Arial" panose="020B0604020202020204" pitchFamily="34" charset="0"/>
            </a:endParaRPr>
          </a:p>
          <a:p>
            <a:pPr marL="0" indent="0">
              <a:lnSpc>
                <a:spcPct val="160000"/>
              </a:lnSpc>
              <a:buNone/>
            </a:pPr>
            <a:r>
              <a:rPr lang="en-GB" sz="3600" dirty="0">
                <a:latin typeface="Arial" panose="020B0604020202020204" pitchFamily="34" charset="0"/>
                <a:cs typeface="Arial" panose="020B0604020202020204" pitchFamily="34" charset="0"/>
              </a:rPr>
              <a:t>There are lots of reasons  why threshold may be reached</a:t>
            </a:r>
          </a:p>
          <a:p>
            <a:pPr marL="0" indent="0">
              <a:lnSpc>
                <a:spcPct val="160000"/>
              </a:lnSpc>
              <a:buNone/>
            </a:pPr>
            <a:r>
              <a:rPr lang="en-GB" sz="3600" dirty="0">
                <a:latin typeface="Arial" panose="020B0604020202020204" pitchFamily="34" charset="0"/>
                <a:cs typeface="Arial" panose="020B0604020202020204" pitchFamily="34" charset="0"/>
              </a:rPr>
              <a:t>	illness 		    brain injury</a:t>
            </a:r>
          </a:p>
          <a:p>
            <a:pPr marL="0" indent="0">
              <a:lnSpc>
                <a:spcPct val="160000"/>
              </a:lnSpc>
              <a:buNone/>
            </a:pPr>
            <a:r>
              <a:rPr lang="en-GB" sz="3600" dirty="0">
                <a:latin typeface="Arial" panose="020B0604020202020204" pitchFamily="34" charset="0"/>
                <a:cs typeface="Arial" panose="020B0604020202020204" pitchFamily="34" charset="0"/>
              </a:rPr>
              <a:t>	learning disability	    neurodiversity</a:t>
            </a:r>
          </a:p>
          <a:p>
            <a:pPr marL="0" indent="0">
              <a:lnSpc>
                <a:spcPct val="160000"/>
              </a:lnSpc>
              <a:buNone/>
            </a:pPr>
            <a:r>
              <a:rPr lang="en-GB" sz="3600" dirty="0">
                <a:latin typeface="Arial" panose="020B0604020202020204" pitchFamily="34" charset="0"/>
                <a:cs typeface="Arial" panose="020B0604020202020204" pitchFamily="34" charset="0"/>
              </a:rPr>
              <a:t>	mental health</a:t>
            </a:r>
          </a:p>
          <a:p>
            <a:pPr marL="0" indent="0">
              <a:lnSpc>
                <a:spcPct val="160000"/>
              </a:lnSpc>
              <a:buNone/>
            </a:pPr>
            <a:r>
              <a:rPr lang="en-GB" sz="3600" dirty="0"/>
              <a:t> </a:t>
            </a:r>
          </a:p>
        </p:txBody>
      </p:sp>
      <p:pic>
        <p:nvPicPr>
          <p:cNvPr id="5" name="Picture 4"/>
          <p:cNvPicPr>
            <a:picLocks noChangeAspect="1"/>
          </p:cNvPicPr>
          <p:nvPr/>
        </p:nvPicPr>
        <p:blipFill>
          <a:blip r:embed="rId2"/>
          <a:stretch>
            <a:fillRect/>
          </a:stretch>
        </p:blipFill>
        <p:spPr>
          <a:xfrm>
            <a:off x="12654065" y="4956752"/>
            <a:ext cx="5321808" cy="4828032"/>
          </a:xfrm>
          <a:prstGeom prst="rect">
            <a:avLst/>
          </a:prstGeom>
        </p:spPr>
      </p:pic>
      <p:pic>
        <p:nvPicPr>
          <p:cNvPr id="3" name="Picture 2" descr="Psychology Associates is a Dynamic Practice of Clinicians">
            <a:extLst>
              <a:ext uri="{FF2B5EF4-FFF2-40B4-BE49-F238E27FC236}">
                <a16:creationId xmlns:a16="http://schemas.microsoft.com/office/drawing/2014/main" id="{CC90A523-D08E-4E47-8956-D0AAC695E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577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0" y="184640"/>
            <a:ext cx="15773400" cy="1305657"/>
          </a:xfrm>
        </p:spPr>
        <p:txBody>
          <a:bodyPr>
            <a:normAutofit/>
          </a:bodyPr>
          <a:lstStyle/>
          <a:p>
            <a:pPr algn="ctr"/>
            <a:r>
              <a:rPr lang="en-GB" sz="6000" b="1" dirty="0">
                <a:latin typeface="Arial Black" panose="020B0A04020102020204" pitchFamily="34" charset="0"/>
              </a:rPr>
              <a:t>MCA key principles</a:t>
            </a:r>
            <a:endParaRPr lang="en-GB" sz="6000" dirty="0"/>
          </a:p>
        </p:txBody>
      </p:sp>
      <p:sp>
        <p:nvSpPr>
          <p:cNvPr id="3" name="Content Placeholder 2"/>
          <p:cNvSpPr>
            <a:spLocks noGrp="1"/>
          </p:cNvSpPr>
          <p:nvPr>
            <p:ph idx="1"/>
          </p:nvPr>
        </p:nvSpPr>
        <p:spPr>
          <a:xfrm>
            <a:off x="1044702" y="2254310"/>
            <a:ext cx="16198596" cy="7656453"/>
          </a:xfrm>
        </p:spPr>
        <p:txBody>
          <a:bodyPr>
            <a:normAutofit fontScale="85000" lnSpcReduction="20000"/>
          </a:bodyPr>
          <a:lstStyle/>
          <a:p>
            <a:pPr marL="685800" indent="-685800">
              <a:buAutoNum type="arabicPeriod"/>
            </a:pPr>
            <a:endParaRPr lang="en-GB" sz="3300" b="1" dirty="0">
              <a:latin typeface="Arial" panose="020B0604020202020204" pitchFamily="34" charset="0"/>
              <a:cs typeface="Arial" panose="020B0604020202020204" pitchFamily="34" charset="0"/>
            </a:endParaRPr>
          </a:p>
          <a:p>
            <a:pPr marL="0" indent="0" algn="just">
              <a:buNone/>
            </a:pPr>
            <a:r>
              <a:rPr lang="en-GB" sz="3900" b="1" dirty="0">
                <a:solidFill>
                  <a:srgbClr val="FF0000"/>
                </a:solidFill>
                <a:latin typeface="Arial" panose="020B0604020202020204" pitchFamily="34" charset="0"/>
                <a:cs typeface="Arial" panose="020B0604020202020204" pitchFamily="34" charset="0"/>
              </a:rPr>
              <a:t>If threshold is met then a full capacity assessment can take place. The key principles will continue to apply throughout.</a:t>
            </a:r>
          </a:p>
          <a:p>
            <a:pPr marL="685800" indent="-685800">
              <a:buAutoNum type="arabicPeriod"/>
            </a:pPr>
            <a:endParaRPr lang="en-GB" sz="3900" b="1" dirty="0">
              <a:latin typeface="Arial" panose="020B0604020202020204" pitchFamily="34" charset="0"/>
              <a:cs typeface="Arial" panose="020B0604020202020204" pitchFamily="34" charset="0"/>
            </a:endParaRPr>
          </a:p>
          <a:p>
            <a:pPr marL="685800" indent="-685800">
              <a:buAutoNum type="arabicPeriod"/>
            </a:pPr>
            <a:r>
              <a:rPr lang="en-GB" sz="3900" b="1" dirty="0">
                <a:latin typeface="Arial" panose="020B0604020202020204" pitchFamily="34" charset="0"/>
                <a:cs typeface="Arial" panose="020B0604020202020204" pitchFamily="34" charset="0"/>
              </a:rPr>
              <a:t>Assume capacity: </a:t>
            </a:r>
            <a:r>
              <a:rPr lang="en-GB" sz="3900" dirty="0">
                <a:latin typeface="Arial" panose="020B0604020202020204" pitchFamily="34" charset="0"/>
                <a:cs typeface="Arial" panose="020B0604020202020204" pitchFamily="34" charset="0"/>
              </a:rPr>
              <a:t>a person </a:t>
            </a:r>
            <a:r>
              <a:rPr lang="en-GB" sz="3900" b="1" dirty="0">
                <a:latin typeface="Arial" panose="020B0604020202020204" pitchFamily="34" charset="0"/>
                <a:cs typeface="Arial" panose="020B0604020202020204" pitchFamily="34" charset="0"/>
              </a:rPr>
              <a:t>must</a:t>
            </a:r>
            <a:r>
              <a:rPr lang="en-GB" sz="3900" dirty="0">
                <a:latin typeface="Arial" panose="020B0604020202020204" pitchFamily="34" charset="0"/>
                <a:cs typeface="Arial" panose="020B0604020202020204" pitchFamily="34" charset="0"/>
              </a:rPr>
              <a:t> be assumed to have capacity unless it is established that they lack capacity</a:t>
            </a:r>
          </a:p>
          <a:p>
            <a:pPr marL="685800" indent="-685800">
              <a:buAutoNum type="arabicPeriod"/>
            </a:pPr>
            <a:endParaRPr lang="en-GB" sz="1650" dirty="0">
              <a:latin typeface="Arial" panose="020B0604020202020204" pitchFamily="34" charset="0"/>
              <a:cs typeface="Arial" panose="020B0604020202020204" pitchFamily="34" charset="0"/>
            </a:endParaRPr>
          </a:p>
          <a:p>
            <a:pPr marL="685800" indent="-685800">
              <a:buAutoNum type="arabicPeriod" startAt="2"/>
            </a:pPr>
            <a:r>
              <a:rPr lang="en-GB" sz="3900" b="1" dirty="0">
                <a:latin typeface="Arial" panose="020B0604020202020204" pitchFamily="34" charset="0"/>
                <a:cs typeface="Arial" panose="020B0604020202020204" pitchFamily="34" charset="0"/>
              </a:rPr>
              <a:t>Maximise capacity: </a:t>
            </a:r>
            <a:r>
              <a:rPr lang="en-GB" sz="3900" dirty="0">
                <a:latin typeface="Arial" panose="020B0604020202020204" pitchFamily="34" charset="0"/>
                <a:cs typeface="Arial" panose="020B0604020202020204" pitchFamily="34" charset="0"/>
              </a:rPr>
              <a:t>a person is not to be treated as unable to make a decision unless </a:t>
            </a:r>
            <a:r>
              <a:rPr lang="en-GB" sz="3900" b="1" dirty="0">
                <a:latin typeface="Arial" panose="020B0604020202020204" pitchFamily="34" charset="0"/>
                <a:cs typeface="Arial" panose="020B0604020202020204" pitchFamily="34" charset="0"/>
              </a:rPr>
              <a:t>all practicable steps </a:t>
            </a:r>
            <a:r>
              <a:rPr lang="en-GB" sz="3900" dirty="0">
                <a:latin typeface="Arial" panose="020B0604020202020204" pitchFamily="34" charset="0"/>
                <a:cs typeface="Arial" panose="020B0604020202020204" pitchFamily="34" charset="0"/>
              </a:rPr>
              <a:t>to help have been taken without success</a:t>
            </a:r>
          </a:p>
          <a:p>
            <a:pPr marL="685800" indent="-685800">
              <a:buAutoNum type="arabicPeriod" startAt="2"/>
            </a:pPr>
            <a:endParaRPr lang="en-GB" sz="1650" dirty="0">
              <a:latin typeface="Arial" panose="020B0604020202020204" pitchFamily="34" charset="0"/>
              <a:cs typeface="Arial" panose="020B0604020202020204" pitchFamily="34" charset="0"/>
            </a:endParaRPr>
          </a:p>
          <a:p>
            <a:pPr marL="685800" indent="-685800">
              <a:buAutoNum type="arabicPeriod" startAt="3"/>
            </a:pPr>
            <a:r>
              <a:rPr lang="en-GB" altLang="en-US" sz="3900" b="1" dirty="0">
                <a:latin typeface="Arial" panose="020B0604020202020204" pitchFamily="34" charset="0"/>
                <a:cs typeface="Arial" panose="020B0604020202020204" pitchFamily="34" charset="0"/>
              </a:rPr>
              <a:t>Unwise decisions: </a:t>
            </a:r>
            <a:r>
              <a:rPr lang="en-GB" altLang="en-US" sz="3900" dirty="0">
                <a:latin typeface="Arial" panose="020B0604020202020204" pitchFamily="34" charset="0"/>
                <a:cs typeface="Arial" panose="020B0604020202020204" pitchFamily="34" charset="0"/>
              </a:rPr>
              <a:t>a </a:t>
            </a:r>
            <a:r>
              <a:rPr lang="en-GB" sz="3900" dirty="0">
                <a:latin typeface="Arial" panose="020B0604020202020204" pitchFamily="34" charset="0"/>
                <a:cs typeface="Arial" panose="020B0604020202020204" pitchFamily="34" charset="0"/>
              </a:rPr>
              <a:t>person is not to be treated as unable to make a decision just because they make unwise decisions</a:t>
            </a:r>
          </a:p>
          <a:p>
            <a:pPr marL="685800" indent="-685800">
              <a:buAutoNum type="arabicPeriod" startAt="3"/>
            </a:pPr>
            <a:endParaRPr lang="en-GB" sz="1650" dirty="0">
              <a:latin typeface="Arial" panose="020B0604020202020204" pitchFamily="34" charset="0"/>
              <a:cs typeface="Arial" panose="020B0604020202020204" pitchFamily="34" charset="0"/>
            </a:endParaRPr>
          </a:p>
          <a:p>
            <a:pPr marL="685800" indent="-685800">
              <a:buAutoNum type="arabicPeriod" startAt="4"/>
            </a:pPr>
            <a:r>
              <a:rPr lang="en-GB" altLang="en-US" sz="3900" b="1" dirty="0">
                <a:latin typeface="Arial" panose="020B0604020202020204" pitchFamily="34" charset="0"/>
                <a:cs typeface="Arial" panose="020B0604020202020204" pitchFamily="34" charset="0"/>
              </a:rPr>
              <a:t>Best interests</a:t>
            </a:r>
            <a:r>
              <a:rPr lang="en-GB" altLang="en-US" sz="3900" dirty="0">
                <a:latin typeface="Arial" panose="020B0604020202020204" pitchFamily="34" charset="0"/>
                <a:cs typeface="Arial" panose="020B0604020202020204" pitchFamily="34" charset="0"/>
              </a:rPr>
              <a:t>: actions </a:t>
            </a:r>
            <a:r>
              <a:rPr lang="en-GB" sz="3900" dirty="0">
                <a:latin typeface="Arial" panose="020B0604020202020204" pitchFamily="34" charset="0"/>
                <a:cs typeface="Arial" panose="020B0604020202020204" pitchFamily="34" charset="0"/>
              </a:rPr>
              <a:t>or decisions made on behalf of a person who lacks capacity must be in their best interests</a:t>
            </a:r>
          </a:p>
          <a:p>
            <a:pPr marL="685800" indent="-685800">
              <a:buAutoNum type="arabicPeriod" startAt="4"/>
            </a:pPr>
            <a:endParaRPr lang="en-GB" sz="1500" dirty="0">
              <a:latin typeface="Arial" panose="020B0604020202020204" pitchFamily="34" charset="0"/>
              <a:cs typeface="Arial" panose="020B0604020202020204" pitchFamily="34" charset="0"/>
            </a:endParaRPr>
          </a:p>
          <a:p>
            <a:pPr marL="0" indent="0">
              <a:buNone/>
            </a:pPr>
            <a:r>
              <a:rPr lang="en-GB" altLang="en-US" sz="3900" b="1" dirty="0">
                <a:latin typeface="Arial" panose="020B0604020202020204" pitchFamily="34" charset="0"/>
                <a:cs typeface="Arial" panose="020B0604020202020204" pitchFamily="34" charset="0"/>
              </a:rPr>
              <a:t>5.   Least restrictive option: </a:t>
            </a:r>
            <a:r>
              <a:rPr lang="en-GB" sz="3900" dirty="0">
                <a:latin typeface="Arial" panose="020B0604020202020204" pitchFamily="34" charset="0"/>
                <a:cs typeface="Arial" panose="020B0604020202020204" pitchFamily="34" charset="0"/>
              </a:rPr>
              <a:t>always act in a way that is least restrictive of the person’s rights and freedoms</a:t>
            </a:r>
            <a:endParaRPr lang="en-GB" altLang="en-US" sz="3900" dirty="0">
              <a:latin typeface="Arial" panose="020B0604020202020204" pitchFamily="34" charset="0"/>
              <a:cs typeface="Arial" panose="020B0604020202020204" pitchFamily="34" charset="0"/>
            </a:endParaRPr>
          </a:p>
          <a:p>
            <a:endParaRPr lang="en-GB" dirty="0"/>
          </a:p>
        </p:txBody>
      </p:sp>
      <p:pic>
        <p:nvPicPr>
          <p:cNvPr id="4" name="Picture 2" descr="Psychology Associates is a Dynamic Practice of Clinicians">
            <a:extLst>
              <a:ext uri="{FF2B5EF4-FFF2-40B4-BE49-F238E27FC236}">
                <a16:creationId xmlns:a16="http://schemas.microsoft.com/office/drawing/2014/main" id="{0103EE5F-B91E-C85B-6EE8-7BFC24C1F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4974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1236" y="547688"/>
            <a:ext cx="13030200" cy="961073"/>
          </a:xfrm>
        </p:spPr>
        <p:txBody>
          <a:bodyPr>
            <a:normAutofit/>
          </a:bodyPr>
          <a:lstStyle/>
          <a:p>
            <a:pPr algn="ctr"/>
            <a:r>
              <a:rPr lang="en-GB" dirty="0">
                <a:latin typeface="Arial Black" panose="020B0A04020102020204" pitchFamily="34" charset="0"/>
              </a:rPr>
              <a:t>The COP assessment</a:t>
            </a:r>
            <a:endParaRPr lang="en-GB" dirty="0"/>
          </a:p>
        </p:txBody>
      </p:sp>
      <p:sp>
        <p:nvSpPr>
          <p:cNvPr id="3" name="Content Placeholder 2"/>
          <p:cNvSpPr>
            <a:spLocks noGrp="1"/>
          </p:cNvSpPr>
          <p:nvPr>
            <p:ph idx="1"/>
          </p:nvPr>
        </p:nvSpPr>
        <p:spPr>
          <a:xfrm>
            <a:off x="877824" y="2496313"/>
            <a:ext cx="16568928" cy="7235477"/>
          </a:xfrm>
        </p:spPr>
        <p:txBody>
          <a:bodyPr>
            <a:normAutofit fontScale="47500" lnSpcReduction="20000"/>
          </a:bodyPr>
          <a:lstStyle/>
          <a:p>
            <a:pPr marL="0" indent="0">
              <a:lnSpc>
                <a:spcPct val="120000"/>
              </a:lnSpc>
              <a:buNone/>
            </a:pPr>
            <a:r>
              <a:rPr lang="en-US" altLang="en-US" sz="6300" dirty="0">
                <a:latin typeface="Arial" panose="020B0604020202020204" pitchFamily="34" charset="0"/>
                <a:cs typeface="Arial" panose="020B0604020202020204" pitchFamily="34" charset="0"/>
              </a:rPr>
              <a:t>The Court of Protection will assess the young person's mental capacity to make a </a:t>
            </a:r>
            <a:r>
              <a:rPr lang="en-US" altLang="en-US" sz="6300" b="1" dirty="0">
                <a:latin typeface="Arial" panose="020B0604020202020204" pitchFamily="34" charset="0"/>
                <a:cs typeface="Arial" panose="020B0604020202020204" pitchFamily="34" charset="0"/>
              </a:rPr>
              <a:t>specific</a:t>
            </a:r>
            <a:r>
              <a:rPr lang="en-US" altLang="en-US" sz="6300" dirty="0">
                <a:latin typeface="Arial" panose="020B0604020202020204" pitchFamily="34" charset="0"/>
                <a:cs typeface="Arial" panose="020B0604020202020204" pitchFamily="34" charset="0"/>
              </a:rPr>
              <a:t> decision. This is a specialist mental capacity assessment to determine if someone can </a:t>
            </a:r>
          </a:p>
          <a:p>
            <a:pPr marL="0" indent="0" eaLnBrk="0" fontAlgn="base" hangingPunct="0">
              <a:lnSpc>
                <a:spcPct val="120000"/>
              </a:lnSpc>
              <a:spcBef>
                <a:spcPct val="0"/>
              </a:spcBef>
              <a:spcAft>
                <a:spcPct val="0"/>
              </a:spcAft>
              <a:buNone/>
            </a:pPr>
            <a:r>
              <a:rPr lang="en-US" altLang="en-US" sz="6300" dirty="0">
                <a:latin typeface="Arial" panose="020B0604020202020204" pitchFamily="34" charset="0"/>
                <a:cs typeface="Arial" panose="020B0604020202020204" pitchFamily="34" charset="0"/>
              </a:rPr>
              <a:t>		</a:t>
            </a:r>
          </a:p>
          <a:p>
            <a:pPr marL="0" indent="0" eaLnBrk="0" fontAlgn="base" hangingPunct="0">
              <a:lnSpc>
                <a:spcPct val="120000"/>
              </a:lnSpc>
              <a:spcBef>
                <a:spcPct val="0"/>
              </a:spcBef>
              <a:spcAft>
                <a:spcPct val="0"/>
              </a:spcAft>
              <a:buNone/>
            </a:pPr>
            <a:r>
              <a:rPr lang="en-US" altLang="en-US" sz="6300" dirty="0">
                <a:latin typeface="Arial" panose="020B0604020202020204" pitchFamily="34" charset="0"/>
                <a:cs typeface="Arial" panose="020B0604020202020204" pitchFamily="34" charset="0"/>
              </a:rPr>
              <a:t>		understand</a:t>
            </a:r>
          </a:p>
          <a:p>
            <a:pPr marL="0" indent="0" eaLnBrk="0" fontAlgn="base" hangingPunct="0">
              <a:lnSpc>
                <a:spcPct val="120000"/>
              </a:lnSpc>
              <a:spcBef>
                <a:spcPct val="0"/>
              </a:spcBef>
              <a:spcAft>
                <a:spcPct val="0"/>
              </a:spcAft>
              <a:buNone/>
            </a:pPr>
            <a:r>
              <a:rPr lang="en-US" altLang="en-US" sz="6300" dirty="0">
                <a:latin typeface="Arial" panose="020B0604020202020204" pitchFamily="34" charset="0"/>
                <a:cs typeface="Arial" panose="020B0604020202020204" pitchFamily="34" charset="0"/>
              </a:rPr>
              <a:t>		retain</a:t>
            </a:r>
          </a:p>
          <a:p>
            <a:pPr marL="0" indent="0" eaLnBrk="0" fontAlgn="base" hangingPunct="0">
              <a:lnSpc>
                <a:spcPct val="120000"/>
              </a:lnSpc>
              <a:spcBef>
                <a:spcPct val="0"/>
              </a:spcBef>
              <a:spcAft>
                <a:spcPct val="0"/>
              </a:spcAft>
              <a:buNone/>
            </a:pPr>
            <a:r>
              <a:rPr lang="en-US" altLang="en-US" sz="6300" dirty="0">
                <a:latin typeface="Arial" panose="020B0604020202020204" pitchFamily="34" charset="0"/>
                <a:cs typeface="Arial" panose="020B0604020202020204" pitchFamily="34" charset="0"/>
              </a:rPr>
              <a:t>		weigh up</a:t>
            </a:r>
          </a:p>
          <a:p>
            <a:pPr marL="0" indent="0" eaLnBrk="0" fontAlgn="base" hangingPunct="0">
              <a:lnSpc>
                <a:spcPct val="120000"/>
              </a:lnSpc>
              <a:spcBef>
                <a:spcPct val="0"/>
              </a:spcBef>
              <a:spcAft>
                <a:spcPct val="0"/>
              </a:spcAft>
              <a:buNone/>
            </a:pPr>
            <a:r>
              <a:rPr lang="en-US" altLang="en-US" sz="6300" dirty="0">
                <a:latin typeface="Arial" panose="020B0604020202020204" pitchFamily="34" charset="0"/>
                <a:cs typeface="Arial" panose="020B0604020202020204" pitchFamily="34" charset="0"/>
              </a:rPr>
              <a:t>		communicate information related to the specific decision </a:t>
            </a:r>
          </a:p>
          <a:p>
            <a:pPr marL="0" indent="0" eaLnBrk="0" fontAlgn="base" hangingPunct="0">
              <a:lnSpc>
                <a:spcPct val="120000"/>
              </a:lnSpc>
              <a:spcBef>
                <a:spcPct val="0"/>
              </a:spcBef>
              <a:spcAft>
                <a:spcPct val="0"/>
              </a:spcAft>
              <a:buNone/>
            </a:pPr>
            <a:endParaRPr lang="en-US" altLang="en-US" sz="2550" dirty="0">
              <a:latin typeface="Arial" panose="020B0604020202020204" pitchFamily="34" charset="0"/>
              <a:cs typeface="Arial" panose="020B0604020202020204" pitchFamily="34" charset="0"/>
            </a:endParaRPr>
          </a:p>
          <a:p>
            <a:pPr marL="0" indent="0" eaLnBrk="0" fontAlgn="base" hangingPunct="0">
              <a:lnSpc>
                <a:spcPct val="120000"/>
              </a:lnSpc>
              <a:spcBef>
                <a:spcPct val="0"/>
              </a:spcBef>
              <a:spcAft>
                <a:spcPct val="0"/>
              </a:spcAft>
              <a:buNone/>
            </a:pPr>
            <a:endParaRPr lang="en-US" altLang="en-US" sz="6300" dirty="0">
              <a:latin typeface="Arial" panose="020B0604020202020204" pitchFamily="34" charset="0"/>
              <a:cs typeface="Arial" panose="020B0604020202020204" pitchFamily="34" charset="0"/>
            </a:endParaRPr>
          </a:p>
          <a:p>
            <a:pPr marL="0" indent="0" eaLnBrk="0" fontAlgn="base" hangingPunct="0">
              <a:lnSpc>
                <a:spcPct val="120000"/>
              </a:lnSpc>
              <a:spcBef>
                <a:spcPct val="0"/>
              </a:spcBef>
              <a:spcAft>
                <a:spcPct val="0"/>
              </a:spcAft>
              <a:buNone/>
            </a:pPr>
            <a:r>
              <a:rPr lang="en-US" altLang="en-US" sz="6300" dirty="0">
                <a:latin typeface="Arial" panose="020B0604020202020204" pitchFamily="34" charset="0"/>
                <a:cs typeface="Arial" panose="020B0604020202020204" pitchFamily="34" charset="0"/>
              </a:rPr>
              <a:t>A COP3 form is used when someone is believed to lack mental capacity to make a specific decision. This is the application to the Court of Protection. This could be for things like </a:t>
            </a:r>
          </a:p>
          <a:p>
            <a:pPr marL="0" indent="0" eaLnBrk="0" fontAlgn="base" hangingPunct="0">
              <a:lnSpc>
                <a:spcPct val="120000"/>
              </a:lnSpc>
              <a:spcBef>
                <a:spcPct val="0"/>
              </a:spcBef>
              <a:spcAft>
                <a:spcPct val="0"/>
              </a:spcAft>
              <a:buNone/>
            </a:pPr>
            <a:r>
              <a:rPr lang="en-US" altLang="en-US" sz="6300" dirty="0">
                <a:latin typeface="Arial" panose="020B0604020202020204" pitchFamily="34" charset="0"/>
                <a:cs typeface="Arial" panose="020B0604020202020204" pitchFamily="34" charset="0"/>
              </a:rPr>
              <a:t>		</a:t>
            </a:r>
          </a:p>
          <a:p>
            <a:pPr marL="0" indent="0" eaLnBrk="0" fontAlgn="base" hangingPunct="0">
              <a:lnSpc>
                <a:spcPct val="120000"/>
              </a:lnSpc>
              <a:spcBef>
                <a:spcPct val="0"/>
              </a:spcBef>
              <a:spcAft>
                <a:spcPct val="0"/>
              </a:spcAft>
              <a:buNone/>
            </a:pPr>
            <a:r>
              <a:rPr lang="en-US" altLang="en-US" sz="6300" dirty="0">
                <a:latin typeface="Arial" panose="020B0604020202020204" pitchFamily="34" charset="0"/>
                <a:cs typeface="Arial" panose="020B0604020202020204" pitchFamily="34" charset="0"/>
              </a:rPr>
              <a:t>		financial decisions</a:t>
            </a:r>
          </a:p>
          <a:p>
            <a:pPr marL="0" indent="0" eaLnBrk="0" fontAlgn="base" hangingPunct="0">
              <a:lnSpc>
                <a:spcPct val="120000"/>
              </a:lnSpc>
              <a:spcBef>
                <a:spcPct val="0"/>
              </a:spcBef>
              <a:spcAft>
                <a:spcPct val="0"/>
              </a:spcAft>
              <a:buNone/>
            </a:pPr>
            <a:r>
              <a:rPr lang="en-US" altLang="en-US" sz="6300" dirty="0">
                <a:latin typeface="Arial" panose="020B0604020202020204" pitchFamily="34" charset="0"/>
                <a:cs typeface="Arial" panose="020B0604020202020204" pitchFamily="34" charset="0"/>
              </a:rPr>
              <a:t>		healthcare choices</a:t>
            </a:r>
          </a:p>
          <a:p>
            <a:pPr marL="0" indent="0" eaLnBrk="0" fontAlgn="base" hangingPunct="0">
              <a:lnSpc>
                <a:spcPct val="120000"/>
              </a:lnSpc>
              <a:spcBef>
                <a:spcPct val="0"/>
              </a:spcBef>
              <a:spcAft>
                <a:spcPct val="0"/>
              </a:spcAft>
              <a:buNone/>
            </a:pPr>
            <a:r>
              <a:rPr lang="en-US" altLang="en-US" sz="6300" dirty="0">
                <a:latin typeface="Arial" panose="020B0604020202020204" pitchFamily="34" charset="0"/>
                <a:cs typeface="Arial" panose="020B0604020202020204" pitchFamily="34" charset="0"/>
              </a:rPr>
              <a:t>		personal welfare </a:t>
            </a:r>
          </a:p>
          <a:p>
            <a:endParaRPr lang="en-GB" dirty="0"/>
          </a:p>
        </p:txBody>
      </p:sp>
      <p:pic>
        <p:nvPicPr>
          <p:cNvPr id="4" name="Picture 3" descr="Money Wallet Illustration - Free Stock Photo by mohamed hassan on  Stockvault.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1303" y="8258906"/>
            <a:ext cx="2091879" cy="1736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1782044" y="8258906"/>
            <a:ext cx="2084832" cy="1736025"/>
          </a:xfrm>
          <a:prstGeom prst="rect">
            <a:avLst/>
          </a:prstGeom>
        </p:spPr>
      </p:pic>
      <p:pic>
        <p:nvPicPr>
          <p:cNvPr id="6" name="Picture 5"/>
          <p:cNvPicPr>
            <a:picLocks noChangeAspect="1"/>
          </p:cNvPicPr>
          <p:nvPr/>
        </p:nvPicPr>
        <p:blipFill>
          <a:blip r:embed="rId4"/>
          <a:stretch>
            <a:fillRect/>
          </a:stretch>
        </p:blipFill>
        <p:spPr>
          <a:xfrm>
            <a:off x="14522340" y="8166798"/>
            <a:ext cx="2508360" cy="1920240"/>
          </a:xfrm>
          <a:prstGeom prst="rect">
            <a:avLst/>
          </a:prstGeom>
        </p:spPr>
      </p:pic>
      <p:pic>
        <p:nvPicPr>
          <p:cNvPr id="7" name="Picture 2" descr="Psychology Associates is a Dynamic Practice of Clinicians">
            <a:extLst>
              <a:ext uri="{FF2B5EF4-FFF2-40B4-BE49-F238E27FC236}">
                <a16:creationId xmlns:a16="http://schemas.microsoft.com/office/drawing/2014/main" id="{9F6A0B9B-F33D-4E01-9AB0-9A6CC8385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576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9816" y="547688"/>
            <a:ext cx="12893040" cy="865061"/>
          </a:xfrm>
        </p:spPr>
        <p:txBody>
          <a:bodyPr>
            <a:normAutofit/>
          </a:bodyPr>
          <a:lstStyle/>
          <a:p>
            <a:pPr algn="ctr"/>
            <a:r>
              <a:rPr lang="en-GB" dirty="0">
                <a:latin typeface="Arial Black" panose="020B0A04020102020204" pitchFamily="34" charset="0"/>
              </a:rPr>
              <a:t>The COP assessment</a:t>
            </a:r>
            <a:endParaRPr lang="en-GB" dirty="0"/>
          </a:p>
        </p:txBody>
      </p:sp>
      <p:sp>
        <p:nvSpPr>
          <p:cNvPr id="3" name="Content Placeholder 2"/>
          <p:cNvSpPr>
            <a:spLocks noGrp="1"/>
          </p:cNvSpPr>
          <p:nvPr>
            <p:ph idx="1"/>
          </p:nvPr>
        </p:nvSpPr>
        <p:spPr>
          <a:xfrm>
            <a:off x="868680" y="2791871"/>
            <a:ext cx="16056864" cy="6947441"/>
          </a:xfrm>
        </p:spPr>
        <p:txBody>
          <a:bodyPr/>
          <a:lstStyle/>
          <a:p>
            <a:pPr marL="0" indent="0">
              <a:buNone/>
            </a:pPr>
            <a:r>
              <a:rPr lang="en-US" altLang="en-US" dirty="0">
                <a:latin typeface="Arial" panose="020B0604020202020204" pitchFamily="34" charset="0"/>
                <a:cs typeface="Arial" panose="020B0604020202020204" pitchFamily="34" charset="0"/>
              </a:rPr>
              <a:t>The COP3 form typically has two parts: </a:t>
            </a:r>
          </a:p>
          <a:p>
            <a:pPr marL="0" indent="0">
              <a:buNone/>
            </a:pPr>
            <a:r>
              <a:rPr lang="en-US" altLang="en-US" b="1" dirty="0">
                <a:latin typeface="Arial" panose="020B0604020202020204" pitchFamily="34" charset="0"/>
                <a:cs typeface="Arial" panose="020B0604020202020204" pitchFamily="34" charset="0"/>
              </a:rPr>
              <a:t>Part A</a:t>
            </a:r>
            <a:r>
              <a:rPr lang="en-US" altLang="en-US" dirty="0">
                <a:latin typeface="Arial" panose="020B0604020202020204" pitchFamily="34" charset="0"/>
                <a:cs typeface="Arial" panose="020B0604020202020204" pitchFamily="34" charset="0"/>
              </a:rPr>
              <a:t> - provides background information </a:t>
            </a:r>
          </a:p>
          <a:p>
            <a:pPr marL="0" indent="0">
              <a:buNone/>
            </a:pPr>
            <a:r>
              <a:rPr lang="en-US" altLang="en-US" b="1" dirty="0">
                <a:latin typeface="Arial" panose="020B0604020202020204" pitchFamily="34" charset="0"/>
                <a:cs typeface="Arial" panose="020B0604020202020204" pitchFamily="34" charset="0"/>
              </a:rPr>
              <a:t>Part B</a:t>
            </a:r>
            <a:r>
              <a:rPr lang="en-US" altLang="en-US" dirty="0">
                <a:latin typeface="Arial" panose="020B0604020202020204" pitchFamily="34" charset="0"/>
                <a:cs typeface="Arial" panose="020B0604020202020204" pitchFamily="34" charset="0"/>
              </a:rPr>
              <a:t> - is completed by an expert / specialist assessor who completes the mental capacity assessment. </a:t>
            </a:r>
          </a:p>
          <a:p>
            <a:pPr marL="0" indent="0">
              <a:buNone/>
            </a:pPr>
            <a:endParaRPr lang="en-US" altLang="en-US"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This expert will be someone like a - </a:t>
            </a:r>
          </a:p>
          <a:p>
            <a:pPr marL="0" indent="0">
              <a:buNone/>
            </a:pPr>
            <a:r>
              <a:rPr lang="en-US" altLang="en-US" dirty="0">
                <a:latin typeface="Arial" panose="020B0604020202020204" pitchFamily="34" charset="0"/>
                <a:cs typeface="Arial" panose="020B0604020202020204" pitchFamily="34" charset="0"/>
              </a:rPr>
              <a:t>				medic</a:t>
            </a:r>
          </a:p>
          <a:p>
            <a:pPr marL="0" indent="0">
              <a:buNone/>
            </a:pPr>
            <a:r>
              <a:rPr lang="en-US" altLang="en-US" dirty="0">
                <a:latin typeface="Arial" panose="020B0604020202020204" pitchFamily="34" charset="0"/>
                <a:cs typeface="Arial" panose="020B0604020202020204" pitchFamily="34" charset="0"/>
              </a:rPr>
              <a:t>				psychologist</a:t>
            </a:r>
          </a:p>
          <a:p>
            <a:pPr marL="0" indent="0">
              <a:buNone/>
            </a:pPr>
            <a:r>
              <a:rPr lang="en-US" altLang="en-US" dirty="0">
                <a:latin typeface="Arial" panose="020B0604020202020204" pitchFamily="34" charset="0"/>
                <a:cs typeface="Arial" panose="020B0604020202020204" pitchFamily="34" charset="0"/>
              </a:rPr>
              <a:t>				psychiatrist</a:t>
            </a:r>
          </a:p>
          <a:p>
            <a:endParaRPr lang="en-GB" dirty="0"/>
          </a:p>
        </p:txBody>
      </p:sp>
      <p:pic>
        <p:nvPicPr>
          <p:cNvPr id="4" name="Picture 3"/>
          <p:cNvPicPr>
            <a:picLocks noChangeAspect="1"/>
          </p:cNvPicPr>
          <p:nvPr/>
        </p:nvPicPr>
        <p:blipFill>
          <a:blip r:embed="rId2"/>
          <a:stretch>
            <a:fillRect/>
          </a:stretch>
        </p:blipFill>
        <p:spPr>
          <a:xfrm>
            <a:off x="12550140" y="5966460"/>
            <a:ext cx="4375404" cy="3648456"/>
          </a:xfrm>
          <a:prstGeom prst="rect">
            <a:avLst/>
          </a:prstGeom>
        </p:spPr>
      </p:pic>
      <p:pic>
        <p:nvPicPr>
          <p:cNvPr id="5" name="Picture 2" descr="Psychology Associates is a Dynamic Practice of Clinicians">
            <a:extLst>
              <a:ext uri="{FF2B5EF4-FFF2-40B4-BE49-F238E27FC236}">
                <a16:creationId xmlns:a16="http://schemas.microsoft.com/office/drawing/2014/main" id="{02A53032-AAFA-72B6-B5F2-FB52E3064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912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8668" y="547688"/>
            <a:ext cx="12947904" cy="1180529"/>
          </a:xfrm>
        </p:spPr>
        <p:txBody>
          <a:bodyPr/>
          <a:lstStyle/>
          <a:p>
            <a:pPr algn="ctr"/>
            <a:r>
              <a:rPr lang="en-GB" dirty="0">
                <a:latin typeface="Arial Black" panose="020B0A04020102020204" pitchFamily="34" charset="0"/>
                <a:cs typeface="Arial" panose="020B0604020202020204" pitchFamily="34" charset="0"/>
              </a:rPr>
              <a:t>The expert assessment</a:t>
            </a:r>
          </a:p>
        </p:txBody>
      </p:sp>
      <p:sp>
        <p:nvSpPr>
          <p:cNvPr id="3" name="Content Placeholder 2"/>
          <p:cNvSpPr>
            <a:spLocks noGrp="1"/>
          </p:cNvSpPr>
          <p:nvPr>
            <p:ph idx="1"/>
          </p:nvPr>
        </p:nvSpPr>
        <p:spPr>
          <a:xfrm>
            <a:off x="729234" y="2558699"/>
            <a:ext cx="16829532" cy="7180613"/>
          </a:xfrm>
        </p:spPr>
        <p:txBody>
          <a:bodyPr/>
          <a:lstStyle/>
          <a:p>
            <a:pPr marL="0" indent="0">
              <a:buNone/>
            </a:pPr>
            <a:endParaRPr lang="en-GB" sz="1500" dirty="0">
              <a:latin typeface="Arial" panose="020B0604020202020204" pitchFamily="34" charset="0"/>
              <a:cs typeface="Arial" panose="020B0604020202020204" pitchFamily="34" charset="0"/>
            </a:endParaRPr>
          </a:p>
          <a:p>
            <a:pPr marL="0" indent="0">
              <a:buNone/>
            </a:pPr>
            <a:r>
              <a:rPr lang="en-GB" sz="3600" b="1" dirty="0">
                <a:latin typeface="Arial" panose="020B0604020202020204" pitchFamily="34" charset="0"/>
                <a:cs typeface="Arial" panose="020B0604020202020204" pitchFamily="34" charset="0"/>
              </a:rPr>
              <a:t>The threshold </a:t>
            </a:r>
            <a:r>
              <a:rPr lang="en-GB" sz="3600" dirty="0">
                <a:latin typeface="Arial" panose="020B0604020202020204" pitchFamily="34" charset="0"/>
                <a:cs typeface="Arial" panose="020B0604020202020204" pitchFamily="34" charset="0"/>
              </a:rPr>
              <a:t>– is there an impairment of mind or brain functioning?</a:t>
            </a:r>
          </a:p>
          <a:p>
            <a:pPr marL="0" indent="0">
              <a:buNone/>
            </a:pPr>
            <a:r>
              <a:rPr lang="en-GB" sz="3600" dirty="0">
                <a:latin typeface="Arial" panose="020B0604020202020204" pitchFamily="34" charset="0"/>
                <a:cs typeface="Arial" panose="020B0604020202020204" pitchFamily="34" charset="0"/>
              </a:rPr>
              <a:t>Stage 2 only applies if the threshold is proven. </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b="1" dirty="0">
                <a:latin typeface="Arial" panose="020B0604020202020204" pitchFamily="34" charset="0"/>
                <a:cs typeface="Arial" panose="020B0604020202020204" pitchFamily="34" charset="0"/>
              </a:rPr>
              <a:t>Stage 2</a:t>
            </a:r>
            <a:r>
              <a:rPr lang="en-GB" sz="3600" dirty="0">
                <a:latin typeface="Arial" panose="020B0604020202020204" pitchFamily="34" charset="0"/>
                <a:cs typeface="Arial" panose="020B0604020202020204" pitchFamily="34" charset="0"/>
              </a:rPr>
              <a:t> -  is the impairment sufficient to lack capacity for that specific decision?</a:t>
            </a:r>
          </a:p>
        </p:txBody>
      </p:sp>
      <p:pic>
        <p:nvPicPr>
          <p:cNvPr id="4" name="Picture 3"/>
          <p:cNvPicPr>
            <a:picLocks noChangeAspect="1"/>
          </p:cNvPicPr>
          <p:nvPr/>
        </p:nvPicPr>
        <p:blipFill>
          <a:blip r:embed="rId2"/>
          <a:stretch>
            <a:fillRect/>
          </a:stretch>
        </p:blipFill>
        <p:spPr>
          <a:xfrm>
            <a:off x="5342382" y="6885432"/>
            <a:ext cx="7639812" cy="3113532"/>
          </a:xfrm>
          <a:prstGeom prst="rect">
            <a:avLst/>
          </a:prstGeom>
        </p:spPr>
      </p:pic>
      <p:pic>
        <p:nvPicPr>
          <p:cNvPr id="5" name="Picture 2" descr="Psychology Associates is a Dynamic Practice of Clinicians">
            <a:extLst>
              <a:ext uri="{FF2B5EF4-FFF2-40B4-BE49-F238E27FC236}">
                <a16:creationId xmlns:a16="http://schemas.microsoft.com/office/drawing/2014/main" id="{A16D0E4A-C889-7E98-41CB-0880A6418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428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A076882-5FFB-F602-2FB9-2B66896F8419}"/>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58981235-5DD8-3420-E04A-18F5AE8C4F6D}"/>
              </a:ext>
            </a:extLst>
          </p:cNvPr>
          <p:cNvSpPr/>
          <p:nvPr/>
        </p:nvSpPr>
        <p:spPr>
          <a:xfrm>
            <a:off x="13879538" y="8536129"/>
            <a:ext cx="3379762" cy="722171"/>
          </a:xfrm>
          <a:custGeom>
            <a:avLst/>
            <a:gdLst/>
            <a:ahLst/>
            <a:cxnLst/>
            <a:rect l="l" t="t" r="r" b="b"/>
            <a:pathLst>
              <a:path w="3379762" h="722171">
                <a:moveTo>
                  <a:pt x="0" y="0"/>
                </a:moveTo>
                <a:lnTo>
                  <a:pt x="3379762" y="0"/>
                </a:lnTo>
                <a:lnTo>
                  <a:pt x="3379762" y="722171"/>
                </a:lnTo>
                <a:lnTo>
                  <a:pt x="0" y="722171"/>
                </a:lnTo>
                <a:lnTo>
                  <a:pt x="0" y="0"/>
                </a:lnTo>
                <a:close/>
              </a:path>
            </a:pathLst>
          </a:custGeom>
          <a:blipFill>
            <a:blip r:embed="rId3"/>
            <a:stretch>
              <a:fillRect/>
            </a:stretch>
          </a:blipFill>
        </p:spPr>
        <p:txBody>
          <a:bodyPr/>
          <a:lstStyle/>
          <a:p>
            <a:endParaRPr lang="en-GB"/>
          </a:p>
        </p:txBody>
      </p:sp>
      <p:sp>
        <p:nvSpPr>
          <p:cNvPr id="4" name="TextBox 4">
            <a:extLst>
              <a:ext uri="{FF2B5EF4-FFF2-40B4-BE49-F238E27FC236}">
                <a16:creationId xmlns:a16="http://schemas.microsoft.com/office/drawing/2014/main" id="{2D7844E0-AAA7-368D-2994-F88912127CF0}"/>
              </a:ext>
            </a:extLst>
          </p:cNvPr>
          <p:cNvSpPr txBox="1"/>
          <p:nvPr/>
        </p:nvSpPr>
        <p:spPr>
          <a:xfrm>
            <a:off x="1028700" y="1960955"/>
            <a:ext cx="11411477" cy="850233"/>
          </a:xfrm>
          <a:prstGeom prst="rect">
            <a:avLst/>
          </a:prstGeom>
        </p:spPr>
        <p:txBody>
          <a:bodyPr lIns="0" tIns="0" rIns="0" bIns="0" rtlCol="0" anchor="t">
            <a:spAutoFit/>
          </a:bodyPr>
          <a:lstStyle/>
          <a:p>
            <a:pPr algn="l">
              <a:lnSpc>
                <a:spcPts val="6600"/>
              </a:lnSpc>
            </a:pPr>
            <a:r>
              <a:rPr lang="en-US" sz="6000" b="1" dirty="0">
                <a:solidFill>
                  <a:srgbClr val="00538B"/>
                </a:solidFill>
                <a:latin typeface="Poppins Bold"/>
                <a:ea typeface="Poppins Bold"/>
                <a:cs typeface="Poppins Bold"/>
                <a:sym typeface="Poppins Bold"/>
              </a:rPr>
              <a:t>MCA 2005</a:t>
            </a:r>
          </a:p>
        </p:txBody>
      </p:sp>
      <p:sp>
        <p:nvSpPr>
          <p:cNvPr id="6" name="TextBox 5">
            <a:extLst>
              <a:ext uri="{FF2B5EF4-FFF2-40B4-BE49-F238E27FC236}">
                <a16:creationId xmlns:a16="http://schemas.microsoft.com/office/drawing/2014/main" id="{2922FC64-52C5-E37B-B7EE-8D58BE81D791}"/>
              </a:ext>
            </a:extLst>
          </p:cNvPr>
          <p:cNvSpPr txBox="1"/>
          <p:nvPr/>
        </p:nvSpPr>
        <p:spPr>
          <a:xfrm>
            <a:off x="1028698" y="4130366"/>
            <a:ext cx="16230601" cy="2236959"/>
          </a:xfrm>
          <a:prstGeom prst="rect">
            <a:avLst/>
          </a:prstGeom>
        </p:spPr>
        <p:txBody>
          <a:bodyPr wrap="square" lIns="0" tIns="0" rIns="0" bIns="0" rtlCol="0" anchor="t">
            <a:spAutoFit/>
          </a:bodyPr>
          <a:lstStyle/>
          <a:p>
            <a:r>
              <a:rPr lang="en-GB" sz="4000" dirty="0">
                <a:solidFill>
                  <a:srgbClr val="00538B"/>
                </a:solidFill>
              </a:rPr>
              <a:t>“A person lacks capacity if at the material time he is unable to make a decision for himself due to an impairment of or disturbance in the functioning of the mind or brain, whether temporary or permanent.”</a:t>
            </a:r>
          </a:p>
          <a:p>
            <a:pPr>
              <a:lnSpc>
                <a:spcPts val="3219"/>
              </a:lnSpc>
            </a:pPr>
            <a:endParaRPr lang="en-US" sz="2299" dirty="0">
              <a:solidFill>
                <a:srgbClr val="00538B"/>
              </a:solidFill>
              <a:latin typeface="Poppins Light"/>
              <a:ea typeface="Poppins Light"/>
              <a:cs typeface="Poppins Light"/>
              <a:sym typeface="Poppins Light"/>
            </a:endParaRPr>
          </a:p>
        </p:txBody>
      </p:sp>
    </p:spTree>
    <p:extLst>
      <p:ext uri="{BB962C8B-B14F-4D97-AF65-F5344CB8AC3E}">
        <p14:creationId xmlns:p14="http://schemas.microsoft.com/office/powerpoint/2010/main" val="10226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9816" y="547688"/>
            <a:ext cx="12879324" cy="1015937"/>
          </a:xfrm>
        </p:spPr>
        <p:txBody>
          <a:bodyPr>
            <a:normAutofit/>
          </a:bodyPr>
          <a:lstStyle/>
          <a:p>
            <a:pPr algn="ctr"/>
            <a:r>
              <a:rPr lang="en-GB" dirty="0">
                <a:latin typeface="Arial Black" panose="020B0A04020102020204" pitchFamily="34" charset="0"/>
              </a:rPr>
              <a:t>The expert assessment</a:t>
            </a:r>
          </a:p>
        </p:txBody>
      </p:sp>
      <p:sp>
        <p:nvSpPr>
          <p:cNvPr id="3" name="Content Placeholder 2"/>
          <p:cNvSpPr>
            <a:spLocks noGrp="1"/>
          </p:cNvSpPr>
          <p:nvPr>
            <p:ph idx="1"/>
          </p:nvPr>
        </p:nvSpPr>
        <p:spPr>
          <a:xfrm>
            <a:off x="847852" y="2675386"/>
            <a:ext cx="16043148" cy="7845552"/>
          </a:xfrm>
        </p:spPr>
        <p:txBody>
          <a:bodyPr>
            <a:normAutofit/>
          </a:bodyPr>
          <a:lstStyle/>
          <a:p>
            <a:pPr marL="0" indent="0">
              <a:buNone/>
            </a:pPr>
            <a:r>
              <a:rPr lang="en-GB" sz="3600" dirty="0">
                <a:latin typeface="Arial" panose="020B0604020202020204" pitchFamily="34" charset="0"/>
                <a:cs typeface="Arial" panose="020B0604020202020204" pitchFamily="34" charset="0"/>
              </a:rPr>
              <a:t>The expert will only assess relating to specific decisions.</a:t>
            </a: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They may</a:t>
            </a:r>
          </a:p>
          <a:p>
            <a:pPr marL="0" indent="0">
              <a:buNone/>
            </a:pPr>
            <a:r>
              <a:rPr lang="en-GB" sz="3600" dirty="0">
                <a:latin typeface="Arial" panose="020B0604020202020204" pitchFamily="34" charset="0"/>
                <a:cs typeface="Arial" panose="020B0604020202020204" pitchFamily="34" charset="0"/>
              </a:rPr>
              <a:t>		assess current mental health</a:t>
            </a:r>
          </a:p>
          <a:p>
            <a:pPr marL="0" indent="0">
              <a:buNone/>
            </a:pPr>
            <a:r>
              <a:rPr lang="en-GB" sz="3600" dirty="0">
                <a:latin typeface="Arial" panose="020B0604020202020204" pitchFamily="34" charset="0"/>
                <a:cs typeface="Arial" panose="020B0604020202020204" pitchFamily="34" charset="0"/>
              </a:rPr>
              <a:t>		complete a cognitive assessment</a:t>
            </a:r>
          </a:p>
          <a:p>
            <a:pPr marL="0" indent="0">
              <a:buNone/>
            </a:pPr>
            <a:r>
              <a:rPr lang="en-GB" sz="3600" dirty="0">
                <a:latin typeface="Arial" panose="020B0604020202020204" pitchFamily="34" charset="0"/>
                <a:cs typeface="Arial" panose="020B0604020202020204" pitchFamily="34" charset="0"/>
              </a:rPr>
              <a:t>		complete a memory assessment</a:t>
            </a:r>
          </a:p>
          <a:p>
            <a:pPr marL="0" indent="0">
              <a:buNone/>
            </a:pPr>
            <a:r>
              <a:rPr lang="en-GB" sz="3600" dirty="0">
                <a:latin typeface="Arial" panose="020B0604020202020204" pitchFamily="34" charset="0"/>
                <a:cs typeface="Arial" panose="020B0604020202020204" pitchFamily="34" charset="0"/>
              </a:rPr>
              <a:t>		speak to people who know the person best</a:t>
            </a:r>
          </a:p>
          <a:p>
            <a:pPr marL="0" indent="0">
              <a:buNone/>
            </a:pPr>
            <a:r>
              <a:rPr lang="en-GB" sz="3600" dirty="0">
                <a:latin typeface="Arial" panose="020B0604020202020204" pitchFamily="34" charset="0"/>
                <a:cs typeface="Arial" panose="020B0604020202020204" pitchFamily="34" charset="0"/>
              </a:rPr>
              <a:t>They will</a:t>
            </a:r>
          </a:p>
          <a:p>
            <a:pPr marL="0" indent="0">
              <a:buNone/>
            </a:pPr>
            <a:r>
              <a:rPr lang="en-GB" sz="3600" dirty="0">
                <a:latin typeface="Arial" panose="020B0604020202020204" pitchFamily="34" charset="0"/>
                <a:cs typeface="Arial" panose="020B0604020202020204" pitchFamily="34" charset="0"/>
              </a:rPr>
              <a:t>		ask questions about the specific decision</a:t>
            </a:r>
          </a:p>
          <a:p>
            <a:pPr marL="0" indent="0">
              <a:buNone/>
            </a:pPr>
            <a:r>
              <a:rPr lang="en-GB" sz="3600" dirty="0">
                <a:latin typeface="Arial" panose="020B0604020202020204" pitchFamily="34" charset="0"/>
                <a:cs typeface="Arial" panose="020B0604020202020204" pitchFamily="34" charset="0"/>
              </a:rPr>
              <a:t>		check understanding, retention, ability to weigh up</a:t>
            </a:r>
          </a:p>
          <a:p>
            <a:pPr marL="0" indent="0">
              <a:buNone/>
            </a:pPr>
            <a:r>
              <a:rPr lang="en-GB" sz="3600" dirty="0">
                <a:latin typeface="Arial" panose="020B0604020202020204" pitchFamily="34" charset="0"/>
                <a:cs typeface="Arial" panose="020B0604020202020204" pitchFamily="34" charset="0"/>
              </a:rPr>
              <a:t>		assess their ability to communicate by any means their decision  </a:t>
            </a:r>
          </a:p>
        </p:txBody>
      </p:sp>
      <p:pic>
        <p:nvPicPr>
          <p:cNvPr id="4" name="Picture 3"/>
          <p:cNvPicPr>
            <a:picLocks noChangeAspect="1"/>
          </p:cNvPicPr>
          <p:nvPr/>
        </p:nvPicPr>
        <p:blipFill>
          <a:blip r:embed="rId2"/>
          <a:stretch>
            <a:fillRect/>
          </a:stretch>
        </p:blipFill>
        <p:spPr>
          <a:xfrm>
            <a:off x="12920472" y="3086100"/>
            <a:ext cx="4878894" cy="2359152"/>
          </a:xfrm>
          <a:prstGeom prst="rect">
            <a:avLst/>
          </a:prstGeom>
        </p:spPr>
      </p:pic>
      <p:pic>
        <p:nvPicPr>
          <p:cNvPr id="5" name="Picture 2" descr="Psychology Associates is a Dynamic Practice of Clinicians">
            <a:extLst>
              <a:ext uri="{FF2B5EF4-FFF2-40B4-BE49-F238E27FC236}">
                <a16:creationId xmlns:a16="http://schemas.microsoft.com/office/drawing/2014/main" id="{AFAFD587-61B3-7C6B-7D5A-5CDE930B0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3618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964" y="547688"/>
            <a:ext cx="12879324" cy="933641"/>
          </a:xfrm>
        </p:spPr>
        <p:txBody>
          <a:bodyPr>
            <a:normAutofit/>
          </a:bodyPr>
          <a:lstStyle/>
          <a:p>
            <a:pPr algn="ctr"/>
            <a:r>
              <a:rPr lang="en-GB" b="1" dirty="0">
                <a:latin typeface="Arial Black" panose="020B0A04020102020204" pitchFamily="34" charset="0"/>
              </a:rPr>
              <a:t>The assessment at Stage 2</a:t>
            </a:r>
          </a:p>
        </p:txBody>
      </p:sp>
      <p:sp>
        <p:nvSpPr>
          <p:cNvPr id="3" name="Content Placeholder 2"/>
          <p:cNvSpPr>
            <a:spLocks noGrp="1"/>
          </p:cNvSpPr>
          <p:nvPr>
            <p:ph idx="1"/>
          </p:nvPr>
        </p:nvSpPr>
        <p:spPr>
          <a:xfrm>
            <a:off x="697484" y="2620422"/>
            <a:ext cx="16664940" cy="7290341"/>
          </a:xfrm>
        </p:spPr>
        <p:txBody>
          <a:bodyPr>
            <a:normAutofit/>
          </a:bodyPr>
          <a:lstStyle/>
          <a:p>
            <a:pPr>
              <a:buFont typeface="Wingdings" panose="05000000000000000000" pitchFamily="2" charset="2"/>
              <a:buNone/>
            </a:pPr>
            <a:r>
              <a:rPr lang="en-GB" altLang="en-US" sz="4000" dirty="0">
                <a:latin typeface="Arial" panose="020B0604020202020204" pitchFamily="34" charset="0"/>
                <a:cs typeface="Arial" panose="020B0604020202020204" pitchFamily="34" charset="0"/>
              </a:rPr>
              <a:t>The MCA says that a young person is unable to make their own decision if they cannot do one or more of the following four things:</a:t>
            </a:r>
          </a:p>
          <a:p>
            <a:pPr>
              <a:buFont typeface="Wingdings" panose="05000000000000000000" pitchFamily="2" charset="2"/>
              <a:buNone/>
            </a:pPr>
            <a:endParaRPr lang="en-GB" altLang="en-US" sz="1600" dirty="0">
              <a:latin typeface="Arial" panose="020B0604020202020204" pitchFamily="34" charset="0"/>
              <a:cs typeface="Arial" panose="020B0604020202020204" pitchFamily="34" charset="0"/>
            </a:endParaRPr>
          </a:p>
          <a:p>
            <a:r>
              <a:rPr lang="en-GB" altLang="en-US" sz="4000" b="1" dirty="0">
                <a:latin typeface="Arial" panose="020B0604020202020204" pitchFamily="34" charset="0"/>
                <a:cs typeface="Arial" panose="020B0604020202020204" pitchFamily="34" charset="0"/>
              </a:rPr>
              <a:t>understand</a:t>
            </a:r>
            <a:r>
              <a:rPr lang="en-GB" altLang="en-US" sz="4000" dirty="0">
                <a:latin typeface="Arial" panose="020B0604020202020204" pitchFamily="34" charset="0"/>
                <a:cs typeface="Arial" panose="020B0604020202020204" pitchFamily="34" charset="0"/>
              </a:rPr>
              <a:t> information given to them</a:t>
            </a:r>
          </a:p>
          <a:p>
            <a:endParaRPr lang="en-GB" altLang="en-US" sz="1600" dirty="0">
              <a:latin typeface="Arial" panose="020B0604020202020204" pitchFamily="34" charset="0"/>
              <a:cs typeface="Arial" panose="020B0604020202020204" pitchFamily="34" charset="0"/>
            </a:endParaRPr>
          </a:p>
          <a:p>
            <a:r>
              <a:rPr lang="en-GB" altLang="en-US" sz="4000" b="1" dirty="0">
                <a:latin typeface="Arial" panose="020B0604020202020204" pitchFamily="34" charset="0"/>
                <a:cs typeface="Arial" panose="020B0604020202020204" pitchFamily="34" charset="0"/>
              </a:rPr>
              <a:t>retain</a:t>
            </a:r>
            <a:r>
              <a:rPr lang="en-GB" altLang="en-US" sz="4000" dirty="0">
                <a:latin typeface="Arial" panose="020B0604020202020204" pitchFamily="34" charset="0"/>
                <a:cs typeface="Arial" panose="020B0604020202020204" pitchFamily="34" charset="0"/>
              </a:rPr>
              <a:t> that information long enough to be able to make the decision</a:t>
            </a:r>
          </a:p>
          <a:p>
            <a:endParaRPr lang="en-GB" altLang="en-US" sz="1600" dirty="0">
              <a:latin typeface="Arial" panose="020B0604020202020204" pitchFamily="34" charset="0"/>
              <a:cs typeface="Arial" panose="020B0604020202020204" pitchFamily="34" charset="0"/>
            </a:endParaRPr>
          </a:p>
          <a:p>
            <a:r>
              <a:rPr lang="en-GB" altLang="en-US" sz="4000" b="1" dirty="0">
                <a:latin typeface="Arial" panose="020B0604020202020204" pitchFamily="34" charset="0"/>
                <a:cs typeface="Arial" panose="020B0604020202020204" pitchFamily="34" charset="0"/>
              </a:rPr>
              <a:t>weigh up </a:t>
            </a:r>
            <a:r>
              <a:rPr lang="en-GB" altLang="en-US" sz="4000" dirty="0">
                <a:latin typeface="Arial" panose="020B0604020202020204" pitchFamily="34" charset="0"/>
                <a:cs typeface="Arial" panose="020B0604020202020204" pitchFamily="34" charset="0"/>
              </a:rPr>
              <a:t>the information available to make the decision</a:t>
            </a:r>
          </a:p>
          <a:p>
            <a:endParaRPr lang="en-GB" altLang="en-US" sz="1600" dirty="0">
              <a:latin typeface="Arial" panose="020B0604020202020204" pitchFamily="34" charset="0"/>
              <a:cs typeface="Arial" panose="020B0604020202020204" pitchFamily="34" charset="0"/>
            </a:endParaRPr>
          </a:p>
          <a:p>
            <a:r>
              <a:rPr lang="en-GB" altLang="en-US" sz="4000" b="1" dirty="0">
                <a:latin typeface="Arial" panose="020B0604020202020204" pitchFamily="34" charset="0"/>
                <a:cs typeface="Arial" panose="020B0604020202020204" pitchFamily="34" charset="0"/>
              </a:rPr>
              <a:t>communicate</a:t>
            </a:r>
            <a:r>
              <a:rPr lang="en-GB" altLang="en-US" sz="4000" dirty="0">
                <a:latin typeface="Arial" panose="020B0604020202020204" pitchFamily="34" charset="0"/>
                <a:cs typeface="Arial" panose="020B0604020202020204" pitchFamily="34" charset="0"/>
              </a:rPr>
              <a:t> their decision – by talking, sign language or even simple muscle movements like blinking or squeezing a hand.</a:t>
            </a:r>
          </a:p>
          <a:p>
            <a:endParaRPr lang="en-GB" dirty="0"/>
          </a:p>
        </p:txBody>
      </p:sp>
      <p:pic>
        <p:nvPicPr>
          <p:cNvPr id="4" name="Picture 2" descr="Psychology Associates is a Dynamic Practice of Clinicians">
            <a:extLst>
              <a:ext uri="{FF2B5EF4-FFF2-40B4-BE49-F238E27FC236}">
                <a16:creationId xmlns:a16="http://schemas.microsoft.com/office/drawing/2014/main" id="{63D62132-458F-7018-C903-DDFFDAA6E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6052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5496" y="547688"/>
            <a:ext cx="12879324" cy="1029653"/>
          </a:xfrm>
        </p:spPr>
        <p:txBody>
          <a:bodyPr>
            <a:noAutofit/>
          </a:bodyPr>
          <a:lstStyle/>
          <a:p>
            <a:pPr algn="ctr"/>
            <a:r>
              <a:rPr lang="en-GB" sz="5400" dirty="0">
                <a:latin typeface="Arial Black" panose="020B0A04020102020204" pitchFamily="34" charset="0"/>
              </a:rPr>
              <a:t>What the assessment may conclude</a:t>
            </a:r>
          </a:p>
        </p:txBody>
      </p:sp>
      <p:sp>
        <p:nvSpPr>
          <p:cNvPr id="3" name="Content Placeholder 2"/>
          <p:cNvSpPr>
            <a:spLocks noGrp="1"/>
          </p:cNvSpPr>
          <p:nvPr>
            <p:ph idx="1"/>
          </p:nvPr>
        </p:nvSpPr>
        <p:spPr>
          <a:xfrm>
            <a:off x="956564" y="2660905"/>
            <a:ext cx="15947136" cy="6947441"/>
          </a:xfrm>
        </p:spPr>
        <p:txBody>
          <a:bodyPr>
            <a:normAutofit/>
          </a:bodyPr>
          <a:lstStyle/>
          <a:p>
            <a:r>
              <a:rPr lang="en-GB" sz="4000" dirty="0"/>
              <a:t>The young person lacks capacity to make the specific decision</a:t>
            </a:r>
          </a:p>
          <a:p>
            <a:r>
              <a:rPr lang="en-GB" sz="4000" dirty="0"/>
              <a:t>The young person has capacity</a:t>
            </a:r>
          </a:p>
          <a:p>
            <a:r>
              <a:rPr lang="en-GB" sz="4000" dirty="0"/>
              <a:t>The young person’s capacity may fluctuate</a:t>
            </a:r>
          </a:p>
          <a:p>
            <a:r>
              <a:rPr lang="en-GB" sz="4000" dirty="0"/>
              <a:t>The young person’s capacity may be regained</a:t>
            </a:r>
          </a:p>
          <a:p>
            <a:r>
              <a:rPr lang="en-GB" sz="4000" dirty="0"/>
              <a:t>The young person needs more help to keep capacity</a:t>
            </a:r>
          </a:p>
        </p:txBody>
      </p:sp>
      <p:pic>
        <p:nvPicPr>
          <p:cNvPr id="4" name="Picture 3"/>
          <p:cNvPicPr>
            <a:picLocks noChangeAspect="1"/>
          </p:cNvPicPr>
          <p:nvPr/>
        </p:nvPicPr>
        <p:blipFill>
          <a:blip r:embed="rId2"/>
          <a:stretch>
            <a:fillRect/>
          </a:stretch>
        </p:blipFill>
        <p:spPr>
          <a:xfrm>
            <a:off x="7291483" y="6928582"/>
            <a:ext cx="3586163" cy="2871788"/>
          </a:xfrm>
          <a:prstGeom prst="rect">
            <a:avLst/>
          </a:prstGeom>
        </p:spPr>
      </p:pic>
      <p:pic>
        <p:nvPicPr>
          <p:cNvPr id="5" name="Picture 2" descr="Psychology Associates is a Dynamic Practice of Clinicians">
            <a:extLst>
              <a:ext uri="{FF2B5EF4-FFF2-40B4-BE49-F238E27FC236}">
                <a16:creationId xmlns:a16="http://schemas.microsoft.com/office/drawing/2014/main" id="{C3081666-C37F-4D3C-FDDE-2A19A3CC9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9791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07792" y="301754"/>
            <a:ext cx="13043916" cy="1508759"/>
          </a:xfrm>
        </p:spPr>
        <p:txBody>
          <a:bodyPr>
            <a:normAutofit/>
          </a:bodyPr>
          <a:lstStyle/>
          <a:p>
            <a:pPr algn="ctr"/>
            <a:r>
              <a:rPr lang="en-GB" sz="6000" dirty="0">
                <a:latin typeface="Arial Black" panose="020B0A04020102020204" pitchFamily="34" charset="0"/>
              </a:rPr>
              <a:t>After the assessment</a:t>
            </a:r>
          </a:p>
        </p:txBody>
      </p:sp>
      <p:sp>
        <p:nvSpPr>
          <p:cNvPr id="3" name="Content Placeholder 2"/>
          <p:cNvSpPr>
            <a:spLocks noGrp="1"/>
          </p:cNvSpPr>
          <p:nvPr>
            <p:ph idx="1"/>
          </p:nvPr>
        </p:nvSpPr>
        <p:spPr>
          <a:xfrm>
            <a:off x="893826" y="2717801"/>
            <a:ext cx="16500348" cy="6865145"/>
          </a:xfrm>
        </p:spPr>
        <p:txBody>
          <a:bodyPr>
            <a:normAutofit lnSpcReduction="10000"/>
          </a:bodyPr>
          <a:lstStyle/>
          <a:p>
            <a:r>
              <a:rPr lang="en-GB" sz="3600" dirty="0">
                <a:latin typeface="Arial" panose="020B0604020202020204" pitchFamily="34" charset="0"/>
                <a:cs typeface="Arial" panose="020B0604020202020204" pitchFamily="34" charset="0"/>
              </a:rPr>
              <a:t>If they have capacity the </a:t>
            </a:r>
            <a:r>
              <a:rPr lang="en-GB" sz="3600" dirty="0"/>
              <a:t>young </a:t>
            </a:r>
            <a:r>
              <a:rPr lang="en-GB" sz="3600" dirty="0">
                <a:latin typeface="Arial" panose="020B0604020202020204" pitchFamily="34" charset="0"/>
                <a:cs typeface="Arial" panose="020B0604020202020204" pitchFamily="34" charset="0"/>
              </a:rPr>
              <a:t>person will continue to make the decision. This will be the case even if the parent disagrees.</a:t>
            </a:r>
          </a:p>
          <a:p>
            <a:endParaRPr lang="en-GB" sz="20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If the young person lacks capacity the Court of Protection will decide what happens next. Usually until the young person is 18 they will ask the parent to make decisions for their child.</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The parent will still have parental responsibility until 18.</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COP will act in their best interests. The young person’s views should still be considered.</a:t>
            </a:r>
          </a:p>
          <a:p>
            <a:endParaRPr lang="en-GB" sz="20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If capacity may be regained – future assessment should be planned.</a:t>
            </a:r>
          </a:p>
          <a:p>
            <a:endParaRPr lang="en-GB" dirty="0">
              <a:latin typeface="Arial" panose="020B0604020202020204" pitchFamily="34" charset="0"/>
              <a:cs typeface="Arial" panose="020B0604020202020204" pitchFamily="34" charset="0"/>
            </a:endParaRPr>
          </a:p>
        </p:txBody>
      </p:sp>
      <p:pic>
        <p:nvPicPr>
          <p:cNvPr id="4" name="Picture 2" descr="Psychology Associates is a Dynamic Practice of Clinicians">
            <a:extLst>
              <a:ext uri="{FF2B5EF4-FFF2-40B4-BE49-F238E27FC236}">
                <a16:creationId xmlns:a16="http://schemas.microsoft.com/office/drawing/2014/main" id="{A5F1BFA7-6606-D087-CB73-3C540573B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5142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8668" y="547688"/>
            <a:ext cx="13043916" cy="1111949"/>
          </a:xfrm>
        </p:spPr>
        <p:txBody>
          <a:bodyPr/>
          <a:lstStyle/>
          <a:p>
            <a:pPr algn="ctr"/>
            <a:r>
              <a:rPr lang="en-GB" dirty="0">
                <a:latin typeface="Arial Black" panose="020B0A04020102020204" pitchFamily="34" charset="0"/>
              </a:rPr>
              <a:t>Fluctuating capacity</a:t>
            </a:r>
          </a:p>
        </p:txBody>
      </p:sp>
      <p:sp>
        <p:nvSpPr>
          <p:cNvPr id="3" name="Content Placeholder 2"/>
          <p:cNvSpPr>
            <a:spLocks noGrp="1"/>
          </p:cNvSpPr>
          <p:nvPr>
            <p:ph idx="1"/>
          </p:nvPr>
        </p:nvSpPr>
        <p:spPr>
          <a:xfrm>
            <a:off x="832104" y="2757582"/>
            <a:ext cx="16623792" cy="7153181"/>
          </a:xfrm>
        </p:spPr>
        <p:txBody>
          <a:bodyPr>
            <a:normAutofit/>
          </a:bodyPr>
          <a:lstStyle/>
          <a:p>
            <a:pPr marL="0" indent="0" fontAlgn="ctr">
              <a:buNone/>
            </a:pPr>
            <a:r>
              <a:rPr lang="en-GB" sz="3600" dirty="0">
                <a:latin typeface="Arial" panose="020B0604020202020204" pitchFamily="34" charset="0"/>
                <a:cs typeface="Arial" panose="020B0604020202020204" pitchFamily="34" charset="0"/>
              </a:rPr>
              <a:t>Remember capacity assessments only focus on the person's ability to make a specific decision at a specific time, not their general capacity. So…</a:t>
            </a:r>
          </a:p>
          <a:p>
            <a:pPr marL="0" indent="0" fontAlgn="ctr">
              <a:buNone/>
            </a:pPr>
            <a:endParaRPr lang="en-GB" sz="1400" dirty="0">
              <a:latin typeface="Arial" panose="020B0604020202020204" pitchFamily="34" charset="0"/>
              <a:cs typeface="Arial" panose="020B0604020202020204" pitchFamily="34" charset="0"/>
            </a:endParaRPr>
          </a:p>
          <a:p>
            <a:pPr marL="0" indent="0" algn="just" fontAlgn="ctr">
              <a:buNone/>
            </a:pPr>
            <a:r>
              <a:rPr lang="en-GB" sz="3600" dirty="0">
                <a:latin typeface="Arial" panose="020B0604020202020204" pitchFamily="34" charset="0"/>
                <a:cs typeface="Arial" panose="020B0604020202020204" pitchFamily="34" charset="0"/>
              </a:rPr>
              <a:t>If the expert thinks the young person’s capacity fluctuates further assessment will be needed, over several days or weeks to get a clear picture. </a:t>
            </a:r>
          </a:p>
          <a:p>
            <a:pPr marL="0" indent="0" algn="just" fontAlgn="ctr">
              <a:buNone/>
            </a:pPr>
            <a:endParaRPr lang="en-GB" sz="1400" dirty="0">
              <a:latin typeface="Arial" panose="020B0604020202020204" pitchFamily="34" charset="0"/>
              <a:cs typeface="Arial" panose="020B0604020202020204" pitchFamily="34" charset="0"/>
            </a:endParaRPr>
          </a:p>
          <a:p>
            <a:pPr marL="0" indent="0" fontAlgn="ctr">
              <a:buNone/>
            </a:pPr>
            <a:r>
              <a:rPr lang="en-GB" sz="3600" dirty="0">
                <a:latin typeface="Arial" panose="020B0604020202020204" pitchFamily="34" charset="0"/>
                <a:cs typeface="Arial" panose="020B0604020202020204" pitchFamily="34" charset="0"/>
              </a:rPr>
              <a:t>Other professionals who can provide an objective view of the person's mental state will also be needed. </a:t>
            </a:r>
          </a:p>
          <a:p>
            <a:pPr marL="0" indent="0" fontAlgn="ctr">
              <a:buNone/>
            </a:pPr>
            <a:endParaRPr lang="en-GB" sz="1400" dirty="0">
              <a:latin typeface="Arial" panose="020B0604020202020204" pitchFamily="34" charset="0"/>
              <a:cs typeface="Arial" panose="020B0604020202020204" pitchFamily="34" charset="0"/>
            </a:endParaRPr>
          </a:p>
          <a:p>
            <a:pPr marL="0" indent="0" fontAlgn="ctr">
              <a:buNone/>
            </a:pPr>
            <a:r>
              <a:rPr lang="en-GB" sz="3600" dirty="0">
                <a:latin typeface="Arial" panose="020B0604020202020204" pitchFamily="34" charset="0"/>
                <a:cs typeface="Arial" panose="020B0604020202020204" pitchFamily="34" charset="0"/>
              </a:rPr>
              <a:t>The expert should give recommendations about how to maintain capacity. Or to spot when capacity is lost. </a:t>
            </a:r>
          </a:p>
          <a:p>
            <a:pPr marL="0" indent="0" fontAlgn="ctr">
              <a:buNone/>
            </a:pPr>
            <a:endParaRPr lang="en-GB" sz="1400" dirty="0">
              <a:latin typeface="Arial" panose="020B0604020202020204" pitchFamily="34" charset="0"/>
              <a:cs typeface="Arial" panose="020B0604020202020204" pitchFamily="34" charset="0"/>
            </a:endParaRPr>
          </a:p>
          <a:p>
            <a:pPr marL="0" indent="0" fontAlgn="ctr">
              <a:buNone/>
            </a:pPr>
            <a:r>
              <a:rPr lang="en-GB" sz="3600" dirty="0">
                <a:latin typeface="Arial" panose="020B0604020202020204" pitchFamily="34" charset="0"/>
                <a:cs typeface="Arial" panose="020B0604020202020204" pitchFamily="34" charset="0"/>
              </a:rPr>
              <a:t>Legal support will probably be needed in this complex situation.</a:t>
            </a:r>
          </a:p>
        </p:txBody>
      </p:sp>
      <p:pic>
        <p:nvPicPr>
          <p:cNvPr id="4" name="Picture 2" descr="Psychology Associates is a Dynamic Practice of Clinicians">
            <a:extLst>
              <a:ext uri="{FF2B5EF4-FFF2-40B4-BE49-F238E27FC236}">
                <a16:creationId xmlns:a16="http://schemas.microsoft.com/office/drawing/2014/main" id="{1040C734-2D44-279B-E923-712AB4DCD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6436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1356" y="547688"/>
            <a:ext cx="12097512" cy="1303973"/>
          </a:xfrm>
        </p:spPr>
        <p:txBody>
          <a:bodyPr/>
          <a:lstStyle/>
          <a:p>
            <a:r>
              <a:rPr lang="en-GB" dirty="0">
                <a:latin typeface="Arial Black" panose="020B0A04020102020204" pitchFamily="34" charset="0"/>
              </a:rPr>
              <a:t>Regaining capacity</a:t>
            </a:r>
          </a:p>
        </p:txBody>
      </p:sp>
      <p:sp>
        <p:nvSpPr>
          <p:cNvPr id="3" name="Content Placeholder 2"/>
          <p:cNvSpPr>
            <a:spLocks noGrp="1"/>
          </p:cNvSpPr>
          <p:nvPr>
            <p:ph idx="1"/>
          </p:nvPr>
        </p:nvSpPr>
        <p:spPr>
          <a:xfrm>
            <a:off x="466344" y="2839213"/>
            <a:ext cx="16564356" cy="6426233"/>
          </a:xfrm>
        </p:spPr>
        <p:txBody>
          <a:bodyPr>
            <a:normAutofit/>
          </a:bodyPr>
          <a:lstStyle/>
          <a:p>
            <a:pPr marL="0" indent="0">
              <a:buNone/>
            </a:pPr>
            <a:r>
              <a:rPr lang="en-GB" sz="4400" dirty="0"/>
              <a:t>When a person’s capacity has been affected by illness or mental health it may be possible that their capacity will be regained after treatment.</a:t>
            </a:r>
          </a:p>
          <a:p>
            <a:pPr marL="0" indent="0">
              <a:buNone/>
            </a:pPr>
            <a:endParaRPr lang="en-GB" sz="4400" dirty="0"/>
          </a:p>
          <a:p>
            <a:pPr marL="0" indent="0">
              <a:buNone/>
            </a:pPr>
            <a:r>
              <a:rPr lang="en-GB" sz="4400" dirty="0"/>
              <a:t>The assessment should set out if this is likely.</a:t>
            </a:r>
          </a:p>
          <a:p>
            <a:pPr marL="0" indent="0">
              <a:buNone/>
            </a:pPr>
            <a:endParaRPr lang="en-GB" sz="4400" dirty="0"/>
          </a:p>
          <a:p>
            <a:pPr marL="0" indent="0">
              <a:buNone/>
            </a:pPr>
            <a:r>
              <a:rPr lang="en-GB" sz="4400" dirty="0"/>
              <a:t>It should note when this should be reassessed.</a:t>
            </a:r>
          </a:p>
        </p:txBody>
      </p:sp>
      <p:pic>
        <p:nvPicPr>
          <p:cNvPr id="4" name="Picture 3"/>
          <p:cNvPicPr>
            <a:picLocks noChangeAspect="1"/>
          </p:cNvPicPr>
          <p:nvPr/>
        </p:nvPicPr>
        <p:blipFill>
          <a:blip r:embed="rId2"/>
          <a:stretch>
            <a:fillRect/>
          </a:stretch>
        </p:blipFill>
        <p:spPr>
          <a:xfrm>
            <a:off x="11658600" y="5266943"/>
            <a:ext cx="5568696" cy="4227386"/>
          </a:xfrm>
          <a:prstGeom prst="rect">
            <a:avLst/>
          </a:prstGeom>
        </p:spPr>
      </p:pic>
      <p:pic>
        <p:nvPicPr>
          <p:cNvPr id="5" name="Picture 2" descr="Psychology Associates is a Dynamic Practice of Clinicians">
            <a:extLst>
              <a:ext uri="{FF2B5EF4-FFF2-40B4-BE49-F238E27FC236}">
                <a16:creationId xmlns:a16="http://schemas.microsoft.com/office/drawing/2014/main" id="{3A7339FE-4A42-3C80-0BA6-7F96D9CA3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057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1508" y="547688"/>
            <a:ext cx="13208508" cy="1303973"/>
          </a:xfrm>
        </p:spPr>
        <p:txBody>
          <a:bodyPr/>
          <a:lstStyle/>
          <a:p>
            <a:pPr algn="ctr"/>
            <a:r>
              <a:rPr lang="en-GB" dirty="0">
                <a:latin typeface="Arial Black" panose="020B0A04020102020204" pitchFamily="34" charset="0"/>
              </a:rPr>
              <a:t>Summary</a:t>
            </a:r>
          </a:p>
        </p:txBody>
      </p:sp>
      <p:sp>
        <p:nvSpPr>
          <p:cNvPr id="3" name="Content Placeholder 2"/>
          <p:cNvSpPr>
            <a:spLocks noGrp="1"/>
          </p:cNvSpPr>
          <p:nvPr>
            <p:ph idx="1"/>
          </p:nvPr>
        </p:nvSpPr>
        <p:spPr>
          <a:xfrm>
            <a:off x="1124712" y="3127247"/>
            <a:ext cx="15905988" cy="6138197"/>
          </a:xfrm>
        </p:spPr>
        <p:txBody>
          <a:bodyPr>
            <a:normAutofit/>
          </a:bodyPr>
          <a:lstStyle/>
          <a:p>
            <a:r>
              <a:rPr lang="en-GB" sz="4400" dirty="0"/>
              <a:t>Does the young person reach the threshold for MCA to be applied</a:t>
            </a:r>
          </a:p>
          <a:p>
            <a:r>
              <a:rPr lang="en-GB" sz="4400" dirty="0"/>
              <a:t>What is the specific decision</a:t>
            </a:r>
          </a:p>
          <a:p>
            <a:r>
              <a:rPr lang="en-GB" sz="4400" dirty="0"/>
              <a:t>Remember it is time sensitive</a:t>
            </a:r>
          </a:p>
          <a:p>
            <a:r>
              <a:rPr lang="en-GB" sz="4400" dirty="0"/>
              <a:t>Can they be supported to make the decision</a:t>
            </a:r>
          </a:p>
          <a:p>
            <a:r>
              <a:rPr lang="en-GB" sz="4400" dirty="0"/>
              <a:t>Does capacity fluctuate</a:t>
            </a:r>
          </a:p>
          <a:p>
            <a:r>
              <a:rPr lang="en-GB" sz="4400" dirty="0"/>
              <a:t>If no capacity can their views be considered</a:t>
            </a:r>
          </a:p>
        </p:txBody>
      </p:sp>
      <p:pic>
        <p:nvPicPr>
          <p:cNvPr id="4" name="Picture 3"/>
          <p:cNvPicPr>
            <a:picLocks noChangeAspect="1"/>
          </p:cNvPicPr>
          <p:nvPr/>
        </p:nvPicPr>
        <p:blipFill>
          <a:blip r:embed="rId2"/>
          <a:stretch>
            <a:fillRect/>
          </a:stretch>
        </p:blipFill>
        <p:spPr>
          <a:xfrm>
            <a:off x="12920473" y="4389121"/>
            <a:ext cx="4250531" cy="4034504"/>
          </a:xfrm>
          <a:prstGeom prst="rect">
            <a:avLst/>
          </a:prstGeom>
        </p:spPr>
      </p:pic>
      <p:pic>
        <p:nvPicPr>
          <p:cNvPr id="5" name="Picture 2" descr="Psychology Associates is a Dynamic Practice of Clinicians">
            <a:extLst>
              <a:ext uri="{FF2B5EF4-FFF2-40B4-BE49-F238E27FC236}">
                <a16:creationId xmlns:a16="http://schemas.microsoft.com/office/drawing/2014/main" id="{1101B9F4-BFE5-B142-36D5-AF3AB9D07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808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6CC8D6-B995-49AB-995E-EEBA6E1D49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5628" y="1147056"/>
            <a:ext cx="6804756" cy="7516800"/>
          </a:xfrm>
          <a:prstGeom prst="rect">
            <a:avLst/>
          </a:prstGeom>
        </p:spPr>
      </p:pic>
      <p:pic>
        <p:nvPicPr>
          <p:cNvPr id="2" name="Picture 2" descr="Psychology Associates is a Dynamic Practice of Clinicians">
            <a:extLst>
              <a:ext uri="{FF2B5EF4-FFF2-40B4-BE49-F238E27FC236}">
                <a16:creationId xmlns:a16="http://schemas.microsoft.com/office/drawing/2014/main" id="{FAE30249-3C00-28E0-2208-3021507B2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7246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407900" y="499119"/>
            <a:ext cx="10189029" cy="1107996"/>
          </a:xfrm>
          <a:prstGeom prst="rect">
            <a:avLst/>
          </a:prstGeom>
          <a:noFill/>
        </p:spPr>
        <p:txBody>
          <a:bodyPr wrap="square" rtlCol="0">
            <a:spAutoFit/>
          </a:bodyPr>
          <a:lstStyle/>
          <a:p>
            <a:pPr algn="ctr"/>
            <a:r>
              <a:rPr lang="en-GB" sz="6600" b="1">
                <a:latin typeface="Century Gothic" panose="020B0502020202020204" pitchFamily="34" charset="0"/>
              </a:rPr>
              <a:t>Contact Details </a:t>
            </a:r>
            <a:endParaRPr lang="en-GB" sz="6600" b="1" dirty="0">
              <a:latin typeface="Century Gothic" panose="020B0502020202020204" pitchFamily="34" charset="0"/>
            </a:endParaRPr>
          </a:p>
        </p:txBody>
      </p:sp>
      <p:sp>
        <p:nvSpPr>
          <p:cNvPr id="3" name="TextBox 2"/>
          <p:cNvSpPr txBox="1"/>
          <p:nvPr/>
        </p:nvSpPr>
        <p:spPr>
          <a:xfrm>
            <a:off x="4783377" y="3616478"/>
            <a:ext cx="9438075" cy="3502241"/>
          </a:xfrm>
          <a:prstGeom prst="rect">
            <a:avLst/>
          </a:prstGeom>
          <a:noFill/>
        </p:spPr>
        <p:txBody>
          <a:bodyPr wrap="square" rtlCol="0">
            <a:spAutoFit/>
          </a:bodyPr>
          <a:lstStyle/>
          <a:p>
            <a:pPr algn="ctr">
              <a:lnSpc>
                <a:spcPct val="200000"/>
              </a:lnSpc>
            </a:pPr>
            <a:r>
              <a:rPr lang="en-GB" sz="3900" b="1" dirty="0">
                <a:latin typeface="Century Gothic" panose="020B0502020202020204" pitchFamily="34" charset="0"/>
                <a:hlinkClick r:id="rId2"/>
              </a:rPr>
              <a:t>Enquiry@psychologyassociates.org.uk</a:t>
            </a:r>
            <a:endParaRPr lang="en-GB" sz="3900" b="1" dirty="0">
              <a:latin typeface="Century Gothic" panose="020B0502020202020204" pitchFamily="34" charset="0"/>
            </a:endParaRPr>
          </a:p>
          <a:p>
            <a:pPr algn="ctr">
              <a:lnSpc>
                <a:spcPct val="200000"/>
              </a:lnSpc>
            </a:pPr>
            <a:r>
              <a:rPr lang="en-GB" sz="3900" b="1" dirty="0">
                <a:latin typeface="Century Gothic" panose="020B0502020202020204" pitchFamily="34" charset="0"/>
              </a:rPr>
              <a:t>01752 581001</a:t>
            </a:r>
          </a:p>
          <a:p>
            <a:pPr algn="ctr">
              <a:lnSpc>
                <a:spcPct val="200000"/>
              </a:lnSpc>
            </a:pPr>
            <a:r>
              <a:rPr lang="en-GB" sz="3900" b="1" dirty="0">
                <a:latin typeface="Century Gothic" panose="020B0502020202020204" pitchFamily="34" charset="0"/>
              </a:rPr>
              <a:t>www.</a:t>
            </a:r>
            <a:r>
              <a:rPr lang="en-GB" sz="3600" b="1" dirty="0">
                <a:latin typeface="Century Gothic" panose="020B0502020202020204" pitchFamily="34" charset="0"/>
              </a:rPr>
              <a:t>psychologyassociates</a:t>
            </a:r>
            <a:r>
              <a:rPr lang="en-GB" sz="3900" b="1" dirty="0">
                <a:latin typeface="Century Gothic" panose="020B0502020202020204" pitchFamily="34" charset="0"/>
              </a:rPr>
              <a:t>.org.uk</a:t>
            </a:r>
          </a:p>
        </p:txBody>
      </p:sp>
      <p:pic>
        <p:nvPicPr>
          <p:cNvPr id="4" name="Graphic 44" descr="Laptop">
            <a:extLst>
              <a:ext uri="{FF2B5EF4-FFF2-40B4-BE49-F238E27FC236}">
                <a16:creationId xmlns:a16="http://schemas.microsoft.com/office/drawing/2014/main" id="{56260B2D-FC70-43BC-AD8E-0ABD640219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9598" y="4128920"/>
            <a:ext cx="2509731" cy="2509731"/>
          </a:xfrm>
          <a:prstGeom prst="rect">
            <a:avLst/>
          </a:prstGeom>
        </p:spPr>
      </p:pic>
      <p:pic>
        <p:nvPicPr>
          <p:cNvPr id="5" name="Graphic 45" descr="Speaker phone">
            <a:extLst>
              <a:ext uri="{FF2B5EF4-FFF2-40B4-BE49-F238E27FC236}">
                <a16:creationId xmlns:a16="http://schemas.microsoft.com/office/drawing/2014/main" id="{FD62D0C1-A592-4C92-A9E7-1F219E8668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51528" y="4333792"/>
            <a:ext cx="2304860" cy="2304860"/>
          </a:xfrm>
          <a:prstGeom prst="rect">
            <a:avLst/>
          </a:prstGeom>
        </p:spPr>
      </p:pic>
      <p:pic>
        <p:nvPicPr>
          <p:cNvPr id="6" name="Picture 2" descr="Psychology Associates is a Dynamic Practice of Clinicians">
            <a:extLst>
              <a:ext uri="{FF2B5EF4-FFF2-40B4-BE49-F238E27FC236}">
                <a16:creationId xmlns:a16="http://schemas.microsoft.com/office/drawing/2014/main" id="{F83EEE23-4F39-2D71-E9FD-17932A537F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477" y="376237"/>
            <a:ext cx="3450223" cy="15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951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231127" y="9258300"/>
            <a:ext cx="428625" cy="428625"/>
          </a:xfrm>
          <a:custGeom>
            <a:avLst/>
            <a:gdLst/>
            <a:ahLst/>
            <a:cxnLst/>
            <a:rect l="l" t="t" r="r" b="b"/>
            <a:pathLst>
              <a:path w="428625" h="428625">
                <a:moveTo>
                  <a:pt x="0" y="0"/>
                </a:moveTo>
                <a:lnTo>
                  <a:pt x="428625" y="0"/>
                </a:lnTo>
                <a:lnTo>
                  <a:pt x="428625"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472385" y="9258300"/>
            <a:ext cx="428625" cy="428625"/>
          </a:xfrm>
          <a:custGeom>
            <a:avLst/>
            <a:gdLst/>
            <a:ahLst/>
            <a:cxnLst/>
            <a:rect l="l" t="t" r="r" b="b"/>
            <a:pathLst>
              <a:path w="428625" h="428625">
                <a:moveTo>
                  <a:pt x="0" y="0"/>
                </a:moveTo>
                <a:lnTo>
                  <a:pt x="428625" y="0"/>
                </a:lnTo>
                <a:lnTo>
                  <a:pt x="428625" y="428625"/>
                </a:lnTo>
                <a:lnTo>
                  <a:pt x="0" y="4286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3431812" y="9258300"/>
            <a:ext cx="371652" cy="422332"/>
          </a:xfrm>
          <a:custGeom>
            <a:avLst/>
            <a:gdLst/>
            <a:ahLst/>
            <a:cxnLst/>
            <a:rect l="l" t="t" r="r" b="b"/>
            <a:pathLst>
              <a:path w="371652" h="422332">
                <a:moveTo>
                  <a:pt x="0" y="0"/>
                </a:moveTo>
                <a:lnTo>
                  <a:pt x="371652" y="0"/>
                </a:lnTo>
                <a:lnTo>
                  <a:pt x="371652" y="422332"/>
                </a:lnTo>
                <a:lnTo>
                  <a:pt x="0" y="4223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TextBox 6"/>
          <p:cNvSpPr txBox="1"/>
          <p:nvPr/>
        </p:nvSpPr>
        <p:spPr>
          <a:xfrm>
            <a:off x="3186299" y="4663004"/>
            <a:ext cx="11915402" cy="3689350"/>
          </a:xfrm>
          <a:prstGeom prst="rect">
            <a:avLst/>
          </a:prstGeom>
        </p:spPr>
        <p:txBody>
          <a:bodyPr lIns="0" tIns="0" rIns="0" bIns="0" rtlCol="0" anchor="t">
            <a:spAutoFit/>
          </a:bodyPr>
          <a:lstStyle/>
          <a:p>
            <a:pPr algn="ctr">
              <a:lnSpc>
                <a:spcPts val="5599"/>
              </a:lnSpc>
            </a:pPr>
            <a:r>
              <a:rPr lang="en-US" sz="3999" b="1">
                <a:solidFill>
                  <a:srgbClr val="E5E1DA"/>
                </a:solidFill>
                <a:latin typeface="Poppins Bold"/>
                <a:ea typeface="Poppins Bold"/>
                <a:cs typeface="Poppins Bold"/>
                <a:sym typeface="Poppins Bold"/>
              </a:rPr>
              <a:t>Wherever life’s journey takes you,</a:t>
            </a:r>
          </a:p>
          <a:p>
            <a:pPr algn="ctr">
              <a:lnSpc>
                <a:spcPts val="5599"/>
              </a:lnSpc>
            </a:pPr>
            <a:r>
              <a:rPr lang="en-US" sz="3999" b="1">
                <a:solidFill>
                  <a:srgbClr val="E5E1DA"/>
                </a:solidFill>
                <a:latin typeface="Poppins Bold"/>
                <a:ea typeface="Poppins Bold"/>
                <a:cs typeface="Poppins Bold"/>
                <a:sym typeface="Poppins Bold"/>
              </a:rPr>
              <a:t>we’re here for you.</a:t>
            </a:r>
          </a:p>
          <a:p>
            <a:pPr algn="ctr">
              <a:lnSpc>
                <a:spcPts val="5599"/>
              </a:lnSpc>
            </a:pPr>
            <a:endParaRPr lang="en-US" sz="3999" b="1">
              <a:solidFill>
                <a:srgbClr val="E5E1DA"/>
              </a:solidFill>
              <a:latin typeface="Poppins Bold"/>
              <a:ea typeface="Poppins Bold"/>
              <a:cs typeface="Poppins Bold"/>
              <a:sym typeface="Poppins Bold"/>
            </a:endParaRPr>
          </a:p>
          <a:p>
            <a:pPr algn="ctr">
              <a:lnSpc>
                <a:spcPts val="5599"/>
              </a:lnSpc>
            </a:pPr>
            <a:endParaRPr lang="en-US" sz="3999" b="1">
              <a:solidFill>
                <a:srgbClr val="E5E1DA"/>
              </a:solidFill>
              <a:latin typeface="Poppins Bold"/>
              <a:ea typeface="Poppins Bold"/>
              <a:cs typeface="Poppins Bold"/>
              <a:sym typeface="Poppins Bold"/>
            </a:endParaRPr>
          </a:p>
          <a:p>
            <a:pPr algn="ctr">
              <a:lnSpc>
                <a:spcPts val="3500"/>
              </a:lnSpc>
            </a:pPr>
            <a:r>
              <a:rPr lang="en-US" sz="2500">
                <a:solidFill>
                  <a:srgbClr val="E5E1DA"/>
                </a:solidFill>
                <a:latin typeface="Poppins"/>
                <a:ea typeface="Poppins"/>
                <a:cs typeface="Poppins"/>
                <a:sym typeface="Poppins"/>
              </a:rPr>
              <a:t>Connect with us on social media</a:t>
            </a:r>
          </a:p>
          <a:p>
            <a:pPr algn="ctr">
              <a:lnSpc>
                <a:spcPts val="3500"/>
              </a:lnSpc>
            </a:pPr>
            <a:r>
              <a:rPr lang="en-US" sz="2500">
                <a:solidFill>
                  <a:srgbClr val="E5E1DA"/>
                </a:solidFill>
                <a:latin typeface="Poppins"/>
                <a:ea typeface="Poppins"/>
                <a:cs typeface="Poppins"/>
                <a:sym typeface="Poppins"/>
              </a:rPr>
              <a:t>@Wolferstans</a:t>
            </a:r>
          </a:p>
        </p:txBody>
      </p:sp>
      <p:sp>
        <p:nvSpPr>
          <p:cNvPr id="7" name="Freeform 7"/>
          <p:cNvSpPr/>
          <p:nvPr/>
        </p:nvSpPr>
        <p:spPr>
          <a:xfrm>
            <a:off x="6397396" y="2112592"/>
            <a:ext cx="5493208" cy="1173762"/>
          </a:xfrm>
          <a:custGeom>
            <a:avLst/>
            <a:gdLst/>
            <a:ahLst/>
            <a:cxnLst/>
            <a:rect l="l" t="t" r="r" b="b"/>
            <a:pathLst>
              <a:path w="5493208" h="1173762">
                <a:moveTo>
                  <a:pt x="0" y="0"/>
                </a:moveTo>
                <a:lnTo>
                  <a:pt x="5493208" y="0"/>
                </a:lnTo>
                <a:lnTo>
                  <a:pt x="5493208" y="1173763"/>
                </a:lnTo>
                <a:lnTo>
                  <a:pt x="0" y="1173763"/>
                </a:lnTo>
                <a:lnTo>
                  <a:pt x="0" y="0"/>
                </a:lnTo>
                <a:close/>
              </a:path>
            </a:pathLst>
          </a:custGeom>
          <a:blipFill>
            <a:blip r:embed="rId9"/>
            <a:stretch>
              <a:fillRect/>
            </a:stretch>
          </a:blipFill>
        </p:spPr>
        <p:txBody>
          <a:bodyPr/>
          <a:lstStyle/>
          <a:p>
            <a:endParaRPr lang="en-GB"/>
          </a:p>
        </p:txBody>
      </p:sp>
      <p:sp>
        <p:nvSpPr>
          <p:cNvPr id="8" name="TextBox 8"/>
          <p:cNvSpPr txBox="1"/>
          <p:nvPr/>
        </p:nvSpPr>
        <p:spPr>
          <a:xfrm>
            <a:off x="2073201" y="9235123"/>
            <a:ext cx="3863157" cy="368300"/>
          </a:xfrm>
          <a:prstGeom prst="rect">
            <a:avLst/>
          </a:prstGeom>
        </p:spPr>
        <p:txBody>
          <a:bodyPr lIns="0" tIns="0" rIns="0" bIns="0" rtlCol="0" anchor="t">
            <a:spAutoFit/>
          </a:bodyPr>
          <a:lstStyle/>
          <a:p>
            <a:pPr algn="l">
              <a:lnSpc>
                <a:spcPts val="2800"/>
              </a:lnSpc>
              <a:spcBef>
                <a:spcPct val="0"/>
              </a:spcBef>
            </a:pPr>
            <a:r>
              <a:rPr lang="en-US" sz="2000">
                <a:solidFill>
                  <a:srgbClr val="E5E1DA"/>
                </a:solidFill>
                <a:latin typeface="Poppins"/>
                <a:ea typeface="Poppins"/>
                <a:cs typeface="Poppins"/>
                <a:sym typeface="Poppins"/>
              </a:rPr>
              <a:t>www.wolferstans.com</a:t>
            </a:r>
          </a:p>
        </p:txBody>
      </p:sp>
      <p:sp>
        <p:nvSpPr>
          <p:cNvPr id="9" name="TextBox 9"/>
          <p:cNvSpPr txBox="1"/>
          <p:nvPr/>
        </p:nvSpPr>
        <p:spPr>
          <a:xfrm>
            <a:off x="7831202" y="9235123"/>
            <a:ext cx="4828015" cy="368300"/>
          </a:xfrm>
          <a:prstGeom prst="rect">
            <a:avLst/>
          </a:prstGeom>
        </p:spPr>
        <p:txBody>
          <a:bodyPr lIns="0" tIns="0" rIns="0" bIns="0" rtlCol="0" anchor="t">
            <a:spAutoFit/>
          </a:bodyPr>
          <a:lstStyle/>
          <a:p>
            <a:pPr algn="l">
              <a:lnSpc>
                <a:spcPts val="2800"/>
              </a:lnSpc>
              <a:spcBef>
                <a:spcPct val="0"/>
              </a:spcBef>
            </a:pPr>
            <a:r>
              <a:rPr lang="en-US" sz="2000">
                <a:solidFill>
                  <a:srgbClr val="E5E1DA"/>
                </a:solidFill>
                <a:latin typeface="Poppins"/>
                <a:ea typeface="Poppins"/>
                <a:cs typeface="Poppins"/>
                <a:sym typeface="Poppins"/>
              </a:rPr>
              <a:t>clientservices@wolferstans.com</a:t>
            </a:r>
          </a:p>
        </p:txBody>
      </p:sp>
      <p:sp>
        <p:nvSpPr>
          <p:cNvPr id="10" name="TextBox 10"/>
          <p:cNvSpPr txBox="1"/>
          <p:nvPr/>
        </p:nvSpPr>
        <p:spPr>
          <a:xfrm>
            <a:off x="13974914" y="9235123"/>
            <a:ext cx="4313086" cy="368300"/>
          </a:xfrm>
          <a:prstGeom prst="rect">
            <a:avLst/>
          </a:prstGeom>
        </p:spPr>
        <p:txBody>
          <a:bodyPr lIns="0" tIns="0" rIns="0" bIns="0" rtlCol="0" anchor="t">
            <a:spAutoFit/>
          </a:bodyPr>
          <a:lstStyle/>
          <a:p>
            <a:pPr algn="l">
              <a:lnSpc>
                <a:spcPts val="2800"/>
              </a:lnSpc>
              <a:spcBef>
                <a:spcPct val="0"/>
              </a:spcBef>
            </a:pPr>
            <a:r>
              <a:rPr lang="en-US" sz="2000">
                <a:solidFill>
                  <a:srgbClr val="E5E1DA"/>
                </a:solidFill>
                <a:latin typeface="Poppins"/>
                <a:ea typeface="Poppins"/>
                <a:cs typeface="Poppins"/>
                <a:sym typeface="Poppins"/>
              </a:rPr>
              <a:t>01752 292 292</a:t>
            </a:r>
          </a:p>
        </p:txBody>
      </p:sp>
    </p:spTree>
    <p:extLst>
      <p:ext uri="{BB962C8B-B14F-4D97-AF65-F5344CB8AC3E}">
        <p14:creationId xmlns:p14="http://schemas.microsoft.com/office/powerpoint/2010/main" val="176156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F725807-E023-E1E5-3CE0-95F472441B72}"/>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5C6C8163-7561-2619-9203-16838C4A24D3}"/>
              </a:ext>
            </a:extLst>
          </p:cNvPr>
          <p:cNvSpPr/>
          <p:nvPr/>
        </p:nvSpPr>
        <p:spPr>
          <a:xfrm>
            <a:off x="13879538" y="8536129"/>
            <a:ext cx="3379762" cy="722171"/>
          </a:xfrm>
          <a:custGeom>
            <a:avLst/>
            <a:gdLst/>
            <a:ahLst/>
            <a:cxnLst/>
            <a:rect l="l" t="t" r="r" b="b"/>
            <a:pathLst>
              <a:path w="3379762" h="722171">
                <a:moveTo>
                  <a:pt x="0" y="0"/>
                </a:moveTo>
                <a:lnTo>
                  <a:pt x="3379762" y="0"/>
                </a:lnTo>
                <a:lnTo>
                  <a:pt x="3379762" y="722171"/>
                </a:lnTo>
                <a:lnTo>
                  <a:pt x="0" y="722171"/>
                </a:lnTo>
                <a:lnTo>
                  <a:pt x="0" y="0"/>
                </a:lnTo>
                <a:close/>
              </a:path>
            </a:pathLst>
          </a:custGeom>
          <a:blipFill>
            <a:blip r:embed="rId3"/>
            <a:stretch>
              <a:fillRect/>
            </a:stretch>
          </a:blipFill>
        </p:spPr>
        <p:txBody>
          <a:bodyPr/>
          <a:lstStyle/>
          <a:p>
            <a:endParaRPr lang="en-GB"/>
          </a:p>
        </p:txBody>
      </p:sp>
      <p:sp>
        <p:nvSpPr>
          <p:cNvPr id="4" name="TextBox 4">
            <a:extLst>
              <a:ext uri="{FF2B5EF4-FFF2-40B4-BE49-F238E27FC236}">
                <a16:creationId xmlns:a16="http://schemas.microsoft.com/office/drawing/2014/main" id="{0954CADA-415F-F372-2E1C-D3496CF21A29}"/>
              </a:ext>
            </a:extLst>
          </p:cNvPr>
          <p:cNvSpPr txBox="1"/>
          <p:nvPr/>
        </p:nvSpPr>
        <p:spPr>
          <a:xfrm>
            <a:off x="1028700" y="1960955"/>
            <a:ext cx="11411477" cy="850233"/>
          </a:xfrm>
          <a:prstGeom prst="rect">
            <a:avLst/>
          </a:prstGeom>
        </p:spPr>
        <p:txBody>
          <a:bodyPr lIns="0" tIns="0" rIns="0" bIns="0" rtlCol="0" anchor="t">
            <a:spAutoFit/>
          </a:bodyPr>
          <a:lstStyle/>
          <a:p>
            <a:pPr algn="l">
              <a:lnSpc>
                <a:spcPts val="6600"/>
              </a:lnSpc>
            </a:pPr>
            <a:r>
              <a:rPr lang="en-US" sz="6000" b="1" dirty="0">
                <a:solidFill>
                  <a:srgbClr val="00538B"/>
                </a:solidFill>
                <a:latin typeface="Poppins Bold"/>
                <a:ea typeface="Poppins Bold"/>
                <a:cs typeface="Poppins Bold"/>
                <a:sym typeface="Poppins Bold"/>
              </a:rPr>
              <a:t>Children becoming adults</a:t>
            </a:r>
          </a:p>
        </p:txBody>
      </p:sp>
      <p:sp>
        <p:nvSpPr>
          <p:cNvPr id="6" name="TextBox 5">
            <a:extLst>
              <a:ext uri="{FF2B5EF4-FFF2-40B4-BE49-F238E27FC236}">
                <a16:creationId xmlns:a16="http://schemas.microsoft.com/office/drawing/2014/main" id="{5F1B37C4-9AE1-A2ED-01BF-C2A943580E41}"/>
              </a:ext>
            </a:extLst>
          </p:cNvPr>
          <p:cNvSpPr txBox="1"/>
          <p:nvPr/>
        </p:nvSpPr>
        <p:spPr>
          <a:xfrm>
            <a:off x="1028699" y="4130366"/>
            <a:ext cx="14419848" cy="369331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During childhood – straightforward?</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Approaching 18?</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Can the young person make the decision themselves?</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Power or Attorney?</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Court of Protection?</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What authority do parents/carers have?</a:t>
            </a:r>
          </a:p>
        </p:txBody>
      </p:sp>
    </p:spTree>
    <p:extLst>
      <p:ext uri="{BB962C8B-B14F-4D97-AF65-F5344CB8AC3E}">
        <p14:creationId xmlns:p14="http://schemas.microsoft.com/office/powerpoint/2010/main" val="398263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425523" y="2873676"/>
            <a:ext cx="8138077" cy="3390672"/>
          </a:xfrm>
          <a:prstGeom prst="rect">
            <a:avLst/>
          </a:prstGeom>
        </p:spPr>
        <p:txBody>
          <a:bodyPr wrap="square" lIns="0" tIns="0" rIns="0" bIns="0" rtlCol="0" anchor="t">
            <a:spAutoFit/>
          </a:bodyPr>
          <a:lstStyle/>
          <a:p>
            <a:pPr algn="l">
              <a:lnSpc>
                <a:spcPts val="8800"/>
              </a:lnSpc>
            </a:pPr>
            <a:r>
              <a:rPr lang="en-US" sz="8000" b="1" dirty="0">
                <a:solidFill>
                  <a:srgbClr val="FBF9F1"/>
                </a:solidFill>
                <a:latin typeface="Poppins Bold"/>
                <a:ea typeface="Poppins Bold"/>
                <a:cs typeface="Poppins Bold"/>
                <a:sym typeface="Poppins Bold"/>
              </a:rPr>
              <a:t>Clinical Negligence &amp; Personal Injury</a:t>
            </a:r>
          </a:p>
        </p:txBody>
      </p:sp>
      <p:sp>
        <p:nvSpPr>
          <p:cNvPr id="5" name="Freeform 5"/>
          <p:cNvSpPr/>
          <p:nvPr/>
        </p:nvSpPr>
        <p:spPr>
          <a:xfrm>
            <a:off x="7682625" y="8633781"/>
            <a:ext cx="2922750" cy="624519"/>
          </a:xfrm>
          <a:custGeom>
            <a:avLst/>
            <a:gdLst/>
            <a:ahLst/>
            <a:cxnLst/>
            <a:rect l="l" t="t" r="r" b="b"/>
            <a:pathLst>
              <a:path w="2922750" h="624519">
                <a:moveTo>
                  <a:pt x="0" y="0"/>
                </a:moveTo>
                <a:lnTo>
                  <a:pt x="2922750" y="0"/>
                </a:lnTo>
                <a:lnTo>
                  <a:pt x="2922750" y="624519"/>
                </a:lnTo>
                <a:lnTo>
                  <a:pt x="0" y="624519"/>
                </a:lnTo>
                <a:lnTo>
                  <a:pt x="0" y="0"/>
                </a:lnTo>
                <a:close/>
              </a:path>
            </a:pathLst>
          </a:custGeom>
          <a:blipFill>
            <a:blip r:embed="rId3"/>
            <a:stretch>
              <a:fillRect/>
            </a:stretch>
          </a:blipFill>
        </p:spPr>
        <p:txBody>
          <a:bodyPr/>
          <a:lstStyle/>
          <a:p>
            <a:endParaRPr lang="en-GB"/>
          </a:p>
        </p:txBody>
      </p:sp>
    </p:spTree>
    <p:extLst>
      <p:ext uri="{BB962C8B-B14F-4D97-AF65-F5344CB8AC3E}">
        <p14:creationId xmlns:p14="http://schemas.microsoft.com/office/powerpoint/2010/main" val="12846434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1"/>
          <p:cNvSpPr txBox="1"/>
          <p:nvPr/>
        </p:nvSpPr>
        <p:spPr>
          <a:xfrm>
            <a:off x="1028700" y="7979434"/>
            <a:ext cx="2867087" cy="341119"/>
          </a:xfrm>
          <a:prstGeom prst="rect">
            <a:avLst/>
          </a:prstGeom>
        </p:spPr>
        <p:txBody>
          <a:bodyPr lIns="0" tIns="0" rIns="0" bIns="0" rtlCol="0" anchor="t">
            <a:spAutoFit/>
          </a:bodyPr>
          <a:lstStyle/>
          <a:p>
            <a:pPr algn="l">
              <a:lnSpc>
                <a:spcPts val="2800"/>
              </a:lnSpc>
              <a:spcBef>
                <a:spcPct val="0"/>
              </a:spcBef>
            </a:pPr>
            <a:r>
              <a:rPr lang="en-US" sz="2000" dirty="0">
                <a:solidFill>
                  <a:srgbClr val="E5E1DA"/>
                </a:solidFill>
                <a:latin typeface="Poppins"/>
                <a:ea typeface="Poppins"/>
                <a:cs typeface="Poppins"/>
                <a:sym typeface="Poppins"/>
              </a:rPr>
              <a:t>Partner</a:t>
            </a:r>
          </a:p>
        </p:txBody>
      </p:sp>
      <p:sp>
        <p:nvSpPr>
          <p:cNvPr id="12" name="TextBox 12"/>
          <p:cNvSpPr txBox="1"/>
          <p:nvPr/>
        </p:nvSpPr>
        <p:spPr>
          <a:xfrm>
            <a:off x="1028700" y="7331223"/>
            <a:ext cx="2237163" cy="398780"/>
          </a:xfrm>
          <a:prstGeom prst="rect">
            <a:avLst/>
          </a:prstGeom>
        </p:spPr>
        <p:txBody>
          <a:bodyPr lIns="0" tIns="0" rIns="0" bIns="0" rtlCol="0" anchor="t">
            <a:spAutoFit/>
          </a:bodyPr>
          <a:lstStyle/>
          <a:p>
            <a:pPr algn="l">
              <a:lnSpc>
                <a:spcPts val="3220"/>
              </a:lnSpc>
              <a:spcBef>
                <a:spcPct val="0"/>
              </a:spcBef>
            </a:pPr>
            <a:r>
              <a:rPr lang="en-US" sz="2300" b="1" dirty="0">
                <a:solidFill>
                  <a:srgbClr val="FBF9F1"/>
                </a:solidFill>
                <a:latin typeface="Poppins Bold"/>
                <a:ea typeface="Poppins Bold"/>
                <a:cs typeface="Poppins Bold"/>
                <a:sym typeface="Poppins Bold"/>
              </a:rPr>
              <a:t>Holly Bowditch</a:t>
            </a:r>
          </a:p>
        </p:txBody>
      </p:sp>
      <p:sp>
        <p:nvSpPr>
          <p:cNvPr id="13" name="TextBox 13"/>
          <p:cNvSpPr txBox="1"/>
          <p:nvPr/>
        </p:nvSpPr>
        <p:spPr>
          <a:xfrm>
            <a:off x="1028700" y="1562521"/>
            <a:ext cx="6822830" cy="923925"/>
          </a:xfrm>
          <a:prstGeom prst="rect">
            <a:avLst/>
          </a:prstGeom>
        </p:spPr>
        <p:txBody>
          <a:bodyPr lIns="0" tIns="0" rIns="0" bIns="0" rtlCol="0" anchor="t">
            <a:spAutoFit/>
          </a:bodyPr>
          <a:lstStyle/>
          <a:p>
            <a:pPr algn="l">
              <a:lnSpc>
                <a:spcPts val="6600"/>
              </a:lnSpc>
            </a:pPr>
            <a:r>
              <a:rPr lang="en-US" sz="6000" b="1">
                <a:solidFill>
                  <a:srgbClr val="FBF9F1"/>
                </a:solidFill>
                <a:latin typeface="Poppins Bold"/>
                <a:ea typeface="Poppins Bold"/>
                <a:cs typeface="Poppins Bold"/>
                <a:sym typeface="Poppins Bold"/>
              </a:rPr>
              <a:t>MEET THE TEAM</a:t>
            </a:r>
          </a:p>
        </p:txBody>
      </p:sp>
      <p:sp>
        <p:nvSpPr>
          <p:cNvPr id="14" name="TextBox 14"/>
          <p:cNvSpPr txBox="1"/>
          <p:nvPr/>
        </p:nvSpPr>
        <p:spPr>
          <a:xfrm>
            <a:off x="6945125" y="7979431"/>
            <a:ext cx="2867087" cy="341119"/>
          </a:xfrm>
          <a:prstGeom prst="rect">
            <a:avLst/>
          </a:prstGeom>
        </p:spPr>
        <p:txBody>
          <a:bodyPr lIns="0" tIns="0" rIns="0" bIns="0" rtlCol="0" anchor="t">
            <a:spAutoFit/>
          </a:bodyPr>
          <a:lstStyle/>
          <a:p>
            <a:pPr algn="l">
              <a:lnSpc>
                <a:spcPts val="2800"/>
              </a:lnSpc>
              <a:spcBef>
                <a:spcPct val="0"/>
              </a:spcBef>
            </a:pPr>
            <a:r>
              <a:rPr lang="en-US" sz="2000" dirty="0">
                <a:solidFill>
                  <a:srgbClr val="E5E1DA"/>
                </a:solidFill>
                <a:latin typeface="Poppins"/>
                <a:ea typeface="Poppins"/>
                <a:cs typeface="Poppins"/>
                <a:sym typeface="Poppins"/>
              </a:rPr>
              <a:t>Partner</a:t>
            </a:r>
          </a:p>
        </p:txBody>
      </p:sp>
      <p:sp>
        <p:nvSpPr>
          <p:cNvPr id="15" name="TextBox 15"/>
          <p:cNvSpPr txBox="1"/>
          <p:nvPr/>
        </p:nvSpPr>
        <p:spPr>
          <a:xfrm>
            <a:off x="6945125" y="7331223"/>
            <a:ext cx="2576943" cy="390363"/>
          </a:xfrm>
          <a:prstGeom prst="rect">
            <a:avLst/>
          </a:prstGeom>
        </p:spPr>
        <p:txBody>
          <a:bodyPr wrap="square" lIns="0" tIns="0" rIns="0" bIns="0" rtlCol="0" anchor="t">
            <a:spAutoFit/>
          </a:bodyPr>
          <a:lstStyle/>
          <a:p>
            <a:pPr algn="l">
              <a:lnSpc>
                <a:spcPts val="3220"/>
              </a:lnSpc>
              <a:spcBef>
                <a:spcPct val="0"/>
              </a:spcBef>
            </a:pPr>
            <a:r>
              <a:rPr lang="en-US" sz="2300" b="1" dirty="0">
                <a:solidFill>
                  <a:srgbClr val="FBF9F1"/>
                </a:solidFill>
                <a:latin typeface="Poppins Bold"/>
                <a:ea typeface="Poppins Bold"/>
                <a:cs typeface="Poppins Bold"/>
                <a:sym typeface="Poppins Bold"/>
              </a:rPr>
              <a:t>Elizabeth Smith</a:t>
            </a:r>
          </a:p>
        </p:txBody>
      </p:sp>
      <p:sp>
        <p:nvSpPr>
          <p:cNvPr id="16" name="TextBox 16"/>
          <p:cNvSpPr txBox="1"/>
          <p:nvPr/>
        </p:nvSpPr>
        <p:spPr>
          <a:xfrm>
            <a:off x="12995698" y="7979432"/>
            <a:ext cx="2867087" cy="341119"/>
          </a:xfrm>
          <a:prstGeom prst="rect">
            <a:avLst/>
          </a:prstGeom>
        </p:spPr>
        <p:txBody>
          <a:bodyPr lIns="0" tIns="0" rIns="0" bIns="0" rtlCol="0" anchor="t">
            <a:spAutoFit/>
          </a:bodyPr>
          <a:lstStyle/>
          <a:p>
            <a:pPr algn="l">
              <a:lnSpc>
                <a:spcPts val="2800"/>
              </a:lnSpc>
              <a:spcBef>
                <a:spcPct val="0"/>
              </a:spcBef>
            </a:pPr>
            <a:r>
              <a:rPr lang="en-US" sz="2000" dirty="0">
                <a:solidFill>
                  <a:srgbClr val="E5E1DA"/>
                </a:solidFill>
                <a:latin typeface="Poppins"/>
                <a:ea typeface="Poppins"/>
                <a:cs typeface="Poppins"/>
                <a:sym typeface="Poppins"/>
              </a:rPr>
              <a:t>Partner</a:t>
            </a:r>
          </a:p>
        </p:txBody>
      </p:sp>
      <p:sp>
        <p:nvSpPr>
          <p:cNvPr id="17" name="TextBox 17"/>
          <p:cNvSpPr txBox="1"/>
          <p:nvPr/>
        </p:nvSpPr>
        <p:spPr>
          <a:xfrm>
            <a:off x="12995698" y="7309655"/>
            <a:ext cx="2237163" cy="410369"/>
          </a:xfrm>
          <a:prstGeom prst="rect">
            <a:avLst/>
          </a:prstGeom>
        </p:spPr>
        <p:txBody>
          <a:bodyPr lIns="0" tIns="0" rIns="0" bIns="0" rtlCol="0" anchor="t">
            <a:spAutoFit/>
          </a:bodyPr>
          <a:lstStyle/>
          <a:p>
            <a:pPr algn="l">
              <a:lnSpc>
                <a:spcPts val="3220"/>
              </a:lnSpc>
              <a:spcBef>
                <a:spcPct val="0"/>
              </a:spcBef>
            </a:pPr>
            <a:r>
              <a:rPr lang="en-US" sz="2300" dirty="0">
                <a:solidFill>
                  <a:srgbClr val="FBF9F1"/>
                </a:solidFill>
                <a:latin typeface="Poppins Bold"/>
                <a:ea typeface="Poppins Bold"/>
                <a:cs typeface="Poppins Bold"/>
                <a:sym typeface="Poppins Bold"/>
              </a:rPr>
              <a:t>Tracey Barton</a:t>
            </a:r>
          </a:p>
        </p:txBody>
      </p:sp>
      <p:sp>
        <p:nvSpPr>
          <p:cNvPr id="20" name="TextBox 20"/>
          <p:cNvSpPr txBox="1"/>
          <p:nvPr/>
        </p:nvSpPr>
        <p:spPr>
          <a:xfrm>
            <a:off x="1028700" y="8965566"/>
            <a:ext cx="3332285" cy="305084"/>
          </a:xfrm>
          <a:prstGeom prst="rect">
            <a:avLst/>
          </a:prstGeom>
        </p:spPr>
        <p:txBody>
          <a:bodyPr wrap="square" lIns="0" tIns="0" rIns="0" bIns="0" rtlCol="0" anchor="t">
            <a:spAutoFit/>
          </a:bodyPr>
          <a:lstStyle/>
          <a:p>
            <a:pPr algn="ctr">
              <a:lnSpc>
                <a:spcPts val="2520"/>
              </a:lnSpc>
              <a:spcBef>
                <a:spcPct val="0"/>
              </a:spcBef>
            </a:pPr>
            <a:r>
              <a:rPr lang="en-US" dirty="0">
                <a:solidFill>
                  <a:srgbClr val="FFFFFF"/>
                </a:solidFill>
                <a:latin typeface="Poppins"/>
                <a:ea typeface="Poppins"/>
                <a:cs typeface="Poppins"/>
                <a:sym typeface="Poppins"/>
              </a:rPr>
              <a:t>hbowditch@wolferstans.com</a:t>
            </a:r>
            <a:endParaRPr lang="en-US" sz="1800" dirty="0">
              <a:solidFill>
                <a:srgbClr val="FFFFFF"/>
              </a:solidFill>
              <a:latin typeface="Poppins"/>
              <a:ea typeface="Poppins"/>
              <a:cs typeface="Poppins"/>
              <a:sym typeface="Poppins"/>
            </a:endParaRPr>
          </a:p>
        </p:txBody>
      </p:sp>
      <p:sp>
        <p:nvSpPr>
          <p:cNvPr id="21" name="TextBox 21"/>
          <p:cNvSpPr txBox="1"/>
          <p:nvPr/>
        </p:nvSpPr>
        <p:spPr>
          <a:xfrm>
            <a:off x="6691306" y="8945603"/>
            <a:ext cx="3120906" cy="305084"/>
          </a:xfrm>
          <a:prstGeom prst="rect">
            <a:avLst/>
          </a:prstGeom>
        </p:spPr>
        <p:txBody>
          <a:bodyPr wrap="square" lIns="0" tIns="0" rIns="0" bIns="0" rtlCol="0" anchor="t">
            <a:spAutoFit/>
          </a:bodyPr>
          <a:lstStyle/>
          <a:p>
            <a:pPr algn="ctr">
              <a:lnSpc>
                <a:spcPts val="2520"/>
              </a:lnSpc>
              <a:spcBef>
                <a:spcPct val="0"/>
              </a:spcBef>
            </a:pPr>
            <a:r>
              <a:rPr lang="en-US" sz="1800" dirty="0">
                <a:solidFill>
                  <a:srgbClr val="FFFFFF"/>
                </a:solidFill>
                <a:latin typeface="Poppins"/>
                <a:ea typeface="Poppins"/>
                <a:cs typeface="Poppins"/>
                <a:sym typeface="Poppins"/>
              </a:rPr>
              <a:t>esmith@wolferstans.com</a:t>
            </a:r>
          </a:p>
        </p:txBody>
      </p:sp>
      <p:sp>
        <p:nvSpPr>
          <p:cNvPr id="22" name="TextBox 22"/>
          <p:cNvSpPr txBox="1"/>
          <p:nvPr/>
        </p:nvSpPr>
        <p:spPr>
          <a:xfrm>
            <a:off x="12685709" y="8640519"/>
            <a:ext cx="3351460" cy="305084"/>
          </a:xfrm>
          <a:prstGeom prst="rect">
            <a:avLst/>
          </a:prstGeom>
        </p:spPr>
        <p:txBody>
          <a:bodyPr wrap="square" lIns="0" tIns="0" rIns="0" bIns="0" rtlCol="0" anchor="t">
            <a:spAutoFit/>
          </a:bodyPr>
          <a:lstStyle/>
          <a:p>
            <a:pPr algn="ctr">
              <a:lnSpc>
                <a:spcPts val="2520"/>
              </a:lnSpc>
              <a:spcBef>
                <a:spcPct val="0"/>
              </a:spcBef>
            </a:pPr>
            <a:r>
              <a:rPr lang="en-US" sz="1800" dirty="0">
                <a:solidFill>
                  <a:srgbClr val="FFFFFF"/>
                </a:solidFill>
                <a:latin typeface="Poppins"/>
                <a:ea typeface="Poppins"/>
                <a:cs typeface="Poppins"/>
                <a:sym typeface="Poppins"/>
              </a:rPr>
              <a:t>tbarton@wolferstans.com</a:t>
            </a:r>
          </a:p>
        </p:txBody>
      </p:sp>
      <p:pic>
        <p:nvPicPr>
          <p:cNvPr id="24" name="Picture 23" descr="A person with red hair smiling&#10;&#10;AI-generated content may be incorrect.">
            <a:extLst>
              <a:ext uri="{FF2B5EF4-FFF2-40B4-BE49-F238E27FC236}">
                <a16:creationId xmlns:a16="http://schemas.microsoft.com/office/drawing/2014/main" id="{E686DA76-0614-AAAF-A359-25AAC9AAD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85709" y="3756423"/>
            <a:ext cx="2857143" cy="2857143"/>
          </a:xfrm>
          <a:prstGeom prst="rect">
            <a:avLst/>
          </a:prstGeom>
        </p:spPr>
      </p:pic>
      <p:pic>
        <p:nvPicPr>
          <p:cNvPr id="26" name="Picture 25" descr="A person in a black jacket&#10;&#10;AI-generated content may be incorrect.">
            <a:extLst>
              <a:ext uri="{FF2B5EF4-FFF2-40B4-BE49-F238E27FC236}">
                <a16:creationId xmlns:a16="http://schemas.microsoft.com/office/drawing/2014/main" id="{4CD2D6F1-A7DB-256D-9312-45D6DD18ED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4925" y="3756423"/>
            <a:ext cx="2857143" cy="2857143"/>
          </a:xfrm>
          <a:prstGeom prst="rect">
            <a:avLst/>
          </a:prstGeom>
        </p:spPr>
      </p:pic>
      <p:pic>
        <p:nvPicPr>
          <p:cNvPr id="28" name="Picture 27" descr="A person wearing glasses and a black shirt&#10;&#10;AI-generated content may be incorrect.">
            <a:extLst>
              <a:ext uri="{FF2B5EF4-FFF2-40B4-BE49-F238E27FC236}">
                <a16:creationId xmlns:a16="http://schemas.microsoft.com/office/drawing/2014/main" id="{E168E460-30A0-40BE-45DD-FD191DE82C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700" y="3756423"/>
            <a:ext cx="2857143" cy="2857143"/>
          </a:xfrm>
          <a:prstGeom prst="rect">
            <a:avLst/>
          </a:prstGeom>
        </p:spPr>
      </p:pic>
    </p:spTree>
    <p:extLst>
      <p:ext uri="{BB962C8B-B14F-4D97-AF65-F5344CB8AC3E}">
        <p14:creationId xmlns:p14="http://schemas.microsoft.com/office/powerpoint/2010/main" val="32001605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1028700" y="1960955"/>
            <a:ext cx="11411477" cy="850233"/>
          </a:xfrm>
          <a:prstGeom prst="rect">
            <a:avLst/>
          </a:prstGeom>
        </p:spPr>
        <p:txBody>
          <a:bodyPr lIns="0" tIns="0" rIns="0" bIns="0" rtlCol="0" anchor="t">
            <a:spAutoFit/>
          </a:bodyPr>
          <a:lstStyle/>
          <a:p>
            <a:pPr algn="l">
              <a:lnSpc>
                <a:spcPts val="6600"/>
              </a:lnSpc>
            </a:pPr>
            <a:r>
              <a:rPr lang="en-US" sz="6000" b="1" dirty="0">
                <a:solidFill>
                  <a:srgbClr val="FBF9F1"/>
                </a:solidFill>
                <a:latin typeface="Poppins Bold"/>
                <a:ea typeface="Poppins Bold"/>
                <a:cs typeface="Poppins Bold"/>
                <a:sym typeface="Poppins Bold"/>
              </a:rPr>
              <a:t>What do we do??</a:t>
            </a:r>
          </a:p>
        </p:txBody>
      </p:sp>
      <p:sp>
        <p:nvSpPr>
          <p:cNvPr id="5" name="Freeform 5"/>
          <p:cNvSpPr/>
          <p:nvPr/>
        </p:nvSpPr>
        <p:spPr>
          <a:xfrm>
            <a:off x="14336550" y="8633781"/>
            <a:ext cx="2922750" cy="624519"/>
          </a:xfrm>
          <a:custGeom>
            <a:avLst/>
            <a:gdLst/>
            <a:ahLst/>
            <a:cxnLst/>
            <a:rect l="l" t="t" r="r" b="b"/>
            <a:pathLst>
              <a:path w="2922750" h="624519">
                <a:moveTo>
                  <a:pt x="0" y="0"/>
                </a:moveTo>
                <a:lnTo>
                  <a:pt x="2922750" y="0"/>
                </a:lnTo>
                <a:lnTo>
                  <a:pt x="2922750" y="624519"/>
                </a:lnTo>
                <a:lnTo>
                  <a:pt x="0" y="624519"/>
                </a:lnTo>
                <a:lnTo>
                  <a:pt x="0" y="0"/>
                </a:lnTo>
                <a:close/>
              </a:path>
            </a:pathLst>
          </a:custGeom>
          <a:blipFill>
            <a:blip r:embed="rId4"/>
            <a:stretch>
              <a:fillRect/>
            </a:stretch>
          </a:blipFill>
        </p:spPr>
        <p:txBody>
          <a:bodyPr/>
          <a:lstStyle/>
          <a:p>
            <a:endParaRPr lang="en-GB"/>
          </a:p>
        </p:txBody>
      </p:sp>
      <p:sp>
        <p:nvSpPr>
          <p:cNvPr id="2" name="TextBox 1">
            <a:extLst>
              <a:ext uri="{FF2B5EF4-FFF2-40B4-BE49-F238E27FC236}">
                <a16:creationId xmlns:a16="http://schemas.microsoft.com/office/drawing/2014/main" id="{FE3682D0-5174-D22F-CD42-9068ACD6B762}"/>
              </a:ext>
            </a:extLst>
          </p:cNvPr>
          <p:cNvSpPr txBox="1"/>
          <p:nvPr/>
        </p:nvSpPr>
        <p:spPr>
          <a:xfrm>
            <a:off x="5492982" y="3033255"/>
            <a:ext cx="7781173" cy="6370975"/>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Act for clients in a whole range of matters where they have suffered harm as a result of negligence</a:t>
            </a:r>
          </a:p>
          <a:p>
            <a:endParaRPr lang="en-GB" sz="24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endParaRPr lang="en-GB" sz="24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Aims – get compensation to support families following life changing accidents or harm</a:t>
            </a:r>
          </a:p>
          <a:p>
            <a:endParaRPr lang="en-GB" sz="2400" dirty="0">
              <a:solidFill>
                <a:schemeClr val="bg1"/>
              </a:solidFill>
              <a:latin typeface="Poppins Light" panose="00000400000000000000" pitchFamily="2" charset="0"/>
              <a:cs typeface="Poppins Light" panose="00000400000000000000" pitchFamily="2" charset="0"/>
            </a:endParaRPr>
          </a:p>
          <a:p>
            <a:endParaRPr lang="en-GB" sz="24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Clinical Negligence Team – injuries arising from medical accidents, GP, Surgeons, Nurses, Healthcare Assistants, Pharmacists </a:t>
            </a:r>
          </a:p>
          <a:p>
            <a:endParaRPr lang="en-GB" sz="24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endParaRPr lang="en-GB" sz="24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Personal Injury Team – injuries arising from other accidents, Road Traffic, Industrial Disease, Employment</a:t>
            </a:r>
          </a:p>
        </p:txBody>
      </p:sp>
      <p:pic>
        <p:nvPicPr>
          <p:cNvPr id="6" name="Picture 5" descr="A cat wearing a suit and tie sitting at a desk&#10;&#10;AI-generated content may be incorrect.">
            <a:extLst>
              <a:ext uri="{FF2B5EF4-FFF2-40B4-BE49-F238E27FC236}">
                <a16:creationId xmlns:a16="http://schemas.microsoft.com/office/drawing/2014/main" id="{C749617E-275F-081F-F599-7F629927FA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700" y="3033255"/>
            <a:ext cx="3985147" cy="5445456"/>
          </a:xfrm>
          <a:prstGeom prst="rect">
            <a:avLst/>
          </a:prstGeom>
        </p:spPr>
      </p:pic>
    </p:spTree>
    <p:extLst>
      <p:ext uri="{BB962C8B-B14F-4D97-AF65-F5344CB8AC3E}">
        <p14:creationId xmlns:p14="http://schemas.microsoft.com/office/powerpoint/2010/main" val="7879367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1028700" y="1960955"/>
            <a:ext cx="11411477" cy="850233"/>
          </a:xfrm>
          <a:prstGeom prst="rect">
            <a:avLst/>
          </a:prstGeom>
        </p:spPr>
        <p:txBody>
          <a:bodyPr lIns="0" tIns="0" rIns="0" bIns="0" rtlCol="0" anchor="t">
            <a:spAutoFit/>
          </a:bodyPr>
          <a:lstStyle/>
          <a:p>
            <a:pPr algn="l">
              <a:lnSpc>
                <a:spcPts val="6600"/>
              </a:lnSpc>
            </a:pPr>
            <a:r>
              <a:rPr lang="en-US" sz="6000" b="1" dirty="0">
                <a:solidFill>
                  <a:srgbClr val="FBF9F1"/>
                </a:solidFill>
                <a:latin typeface="Poppins Bold"/>
                <a:ea typeface="Poppins Bold"/>
                <a:cs typeface="Poppins Bold"/>
                <a:sym typeface="Poppins Bold"/>
              </a:rPr>
              <a:t>Who do we work with</a:t>
            </a:r>
          </a:p>
        </p:txBody>
      </p:sp>
      <p:sp>
        <p:nvSpPr>
          <p:cNvPr id="5" name="Freeform 5"/>
          <p:cNvSpPr/>
          <p:nvPr/>
        </p:nvSpPr>
        <p:spPr>
          <a:xfrm>
            <a:off x="14336550" y="8633781"/>
            <a:ext cx="2922750" cy="624519"/>
          </a:xfrm>
          <a:custGeom>
            <a:avLst/>
            <a:gdLst/>
            <a:ahLst/>
            <a:cxnLst/>
            <a:rect l="l" t="t" r="r" b="b"/>
            <a:pathLst>
              <a:path w="2922750" h="624519">
                <a:moveTo>
                  <a:pt x="0" y="0"/>
                </a:moveTo>
                <a:lnTo>
                  <a:pt x="2922750" y="0"/>
                </a:lnTo>
                <a:lnTo>
                  <a:pt x="2922750" y="624519"/>
                </a:lnTo>
                <a:lnTo>
                  <a:pt x="0" y="624519"/>
                </a:lnTo>
                <a:lnTo>
                  <a:pt x="0" y="0"/>
                </a:lnTo>
                <a:close/>
              </a:path>
            </a:pathLst>
          </a:custGeom>
          <a:blipFill>
            <a:blip r:embed="rId4"/>
            <a:stretch>
              <a:fillRect/>
            </a:stretch>
          </a:blipFill>
        </p:spPr>
        <p:txBody>
          <a:bodyPr/>
          <a:lstStyle/>
          <a:p>
            <a:endParaRPr lang="en-GB"/>
          </a:p>
        </p:txBody>
      </p:sp>
      <p:sp>
        <p:nvSpPr>
          <p:cNvPr id="7" name="TextBox 6">
            <a:extLst>
              <a:ext uri="{FF2B5EF4-FFF2-40B4-BE49-F238E27FC236}">
                <a16:creationId xmlns:a16="http://schemas.microsoft.com/office/drawing/2014/main" id="{96EEB7B6-C3A0-00F4-2A06-31C7D41BB0A4}"/>
              </a:ext>
            </a:extLst>
          </p:cNvPr>
          <p:cNvSpPr txBox="1"/>
          <p:nvPr/>
        </p:nvSpPr>
        <p:spPr>
          <a:xfrm>
            <a:off x="1028700" y="3227621"/>
            <a:ext cx="11308876" cy="5170646"/>
          </a:xfrm>
          <a:prstGeom prst="rect">
            <a:avLst/>
          </a:prstGeom>
          <a:noFill/>
        </p:spPr>
        <p:txBody>
          <a:bodyPr wrap="square" rtlCol="0">
            <a:spAutoFit/>
          </a:bodyPr>
          <a:lstStyle/>
          <a:p>
            <a:pPr marL="457200" indent="-457200">
              <a:buFont typeface="+mj-lt"/>
              <a:buAutoNum type="arabicPeriod"/>
            </a:pPr>
            <a:r>
              <a:rPr lang="en-GB" sz="2400" dirty="0">
                <a:solidFill>
                  <a:schemeClr val="bg1"/>
                </a:solidFill>
                <a:latin typeface="Poppins Light" panose="00000400000000000000" pitchFamily="2" charset="0"/>
                <a:cs typeface="Poppins Light" panose="00000400000000000000" pitchFamily="2" charset="0"/>
              </a:rPr>
              <a:t>Courts</a:t>
            </a:r>
          </a:p>
          <a:p>
            <a:pPr marL="457200" indent="-457200">
              <a:buFont typeface="+mj-lt"/>
              <a:buAutoNum type="arabicPeriod"/>
            </a:pPr>
            <a:endParaRPr lang="en-GB" sz="2400" dirty="0">
              <a:solidFill>
                <a:schemeClr val="bg1"/>
              </a:solidFill>
              <a:latin typeface="Poppins Light" panose="00000400000000000000" pitchFamily="2" charset="0"/>
              <a:cs typeface="Poppins Light" panose="00000400000000000000" pitchFamily="2" charset="0"/>
            </a:endParaRPr>
          </a:p>
          <a:p>
            <a:pPr marL="457200" indent="-457200">
              <a:buFont typeface="+mj-lt"/>
              <a:buAutoNum type="arabicPeriod"/>
            </a:pPr>
            <a:r>
              <a:rPr lang="en-GB" sz="2400" dirty="0">
                <a:solidFill>
                  <a:schemeClr val="bg1"/>
                </a:solidFill>
                <a:latin typeface="Poppins Light" panose="00000400000000000000" pitchFamily="2" charset="0"/>
                <a:cs typeface="Poppins Light" panose="00000400000000000000" pitchFamily="2" charset="0"/>
              </a:rPr>
              <a:t>Families </a:t>
            </a:r>
          </a:p>
          <a:p>
            <a:pPr marL="457200" indent="-457200">
              <a:buFont typeface="+mj-lt"/>
              <a:buAutoNum type="arabicPeriod"/>
            </a:pPr>
            <a:endParaRPr lang="en-GB" sz="2400" dirty="0">
              <a:solidFill>
                <a:schemeClr val="bg1"/>
              </a:solidFill>
              <a:latin typeface="Poppins Light" panose="00000400000000000000" pitchFamily="2" charset="0"/>
              <a:cs typeface="Poppins Light" panose="00000400000000000000" pitchFamily="2" charset="0"/>
            </a:endParaRPr>
          </a:p>
          <a:p>
            <a:pPr marL="457200" indent="-457200">
              <a:buFont typeface="+mj-lt"/>
              <a:buAutoNum type="arabicPeriod"/>
            </a:pPr>
            <a:r>
              <a:rPr lang="en-GB" sz="2400" dirty="0">
                <a:solidFill>
                  <a:schemeClr val="bg1"/>
                </a:solidFill>
                <a:latin typeface="Poppins Light" panose="00000400000000000000" pitchFamily="2" charset="0"/>
                <a:cs typeface="Poppins Light" panose="00000400000000000000" pitchFamily="2" charset="0"/>
              </a:rPr>
              <a:t>Expert witnesses – medical practitioners </a:t>
            </a:r>
          </a:p>
          <a:p>
            <a:pPr marL="457200" indent="-457200">
              <a:buFont typeface="+mj-lt"/>
              <a:buAutoNum type="arabicPeriod"/>
            </a:pPr>
            <a:endParaRPr lang="en-GB" sz="2400" dirty="0">
              <a:solidFill>
                <a:schemeClr val="bg1"/>
              </a:solidFill>
              <a:latin typeface="Poppins Light" panose="00000400000000000000" pitchFamily="2" charset="0"/>
              <a:cs typeface="Poppins Light" panose="00000400000000000000" pitchFamily="2" charset="0"/>
            </a:endParaRPr>
          </a:p>
          <a:p>
            <a:pPr marL="457200" indent="-457200">
              <a:buFont typeface="+mj-lt"/>
              <a:buAutoNum type="arabicPeriod"/>
            </a:pPr>
            <a:r>
              <a:rPr lang="en-GB" sz="2400" dirty="0">
                <a:solidFill>
                  <a:schemeClr val="bg1"/>
                </a:solidFill>
                <a:latin typeface="Poppins Light" panose="00000400000000000000" pitchFamily="2" charset="0"/>
                <a:cs typeface="Poppins Light" panose="00000400000000000000" pitchFamily="2" charset="0"/>
              </a:rPr>
              <a:t>Other law firms </a:t>
            </a:r>
          </a:p>
          <a:p>
            <a:pPr marL="457200" indent="-457200">
              <a:buFont typeface="+mj-lt"/>
              <a:buAutoNum type="arabicPeriod"/>
            </a:pPr>
            <a:endParaRPr lang="en-GB" sz="2400" dirty="0">
              <a:solidFill>
                <a:schemeClr val="bg1"/>
              </a:solidFill>
              <a:latin typeface="Poppins Light" panose="00000400000000000000" pitchFamily="2" charset="0"/>
              <a:cs typeface="Poppins Light" panose="00000400000000000000" pitchFamily="2" charset="0"/>
            </a:endParaRPr>
          </a:p>
          <a:p>
            <a:pPr marL="457200" indent="-457200">
              <a:buFont typeface="+mj-lt"/>
              <a:buAutoNum type="arabicPeriod"/>
            </a:pPr>
            <a:r>
              <a:rPr lang="en-GB" sz="2400" dirty="0">
                <a:solidFill>
                  <a:schemeClr val="bg1"/>
                </a:solidFill>
                <a:latin typeface="Poppins Light" panose="00000400000000000000" pitchFamily="2" charset="0"/>
                <a:cs typeface="Poppins Light" panose="00000400000000000000" pitchFamily="2" charset="0"/>
              </a:rPr>
              <a:t>Case Managers </a:t>
            </a:r>
          </a:p>
          <a:p>
            <a:pPr marL="457200" indent="-457200">
              <a:buFont typeface="+mj-lt"/>
              <a:buAutoNum type="arabicPeriod"/>
            </a:pPr>
            <a:endParaRPr lang="en-GB" sz="2400" dirty="0">
              <a:solidFill>
                <a:schemeClr val="bg1"/>
              </a:solidFill>
              <a:latin typeface="Poppins Light" panose="00000400000000000000" pitchFamily="2" charset="0"/>
              <a:cs typeface="Poppins Light" panose="00000400000000000000" pitchFamily="2" charset="0"/>
            </a:endParaRPr>
          </a:p>
          <a:p>
            <a:pPr marL="457200" indent="-457200">
              <a:buFont typeface="+mj-lt"/>
              <a:buAutoNum type="arabicPeriod"/>
            </a:pPr>
            <a:r>
              <a:rPr lang="en-GB" sz="2400" dirty="0">
                <a:solidFill>
                  <a:schemeClr val="bg1"/>
                </a:solidFill>
                <a:latin typeface="Poppins Light" panose="00000400000000000000" pitchFamily="2" charset="0"/>
                <a:cs typeface="Poppins Light" panose="00000400000000000000" pitchFamily="2" charset="0"/>
              </a:rPr>
              <a:t>Private Therapists – OT, SALT, Physiotherapy, private carers </a:t>
            </a:r>
          </a:p>
          <a:p>
            <a:pPr marL="457200" indent="-457200">
              <a:buFont typeface="+mj-lt"/>
              <a:buAutoNum type="arabicPeriod"/>
            </a:pPr>
            <a:endParaRPr lang="en-GB" sz="2400" dirty="0">
              <a:solidFill>
                <a:schemeClr val="bg1"/>
              </a:solidFill>
              <a:latin typeface="Poppins Light" panose="00000400000000000000" pitchFamily="2" charset="0"/>
              <a:cs typeface="Poppins Light" panose="00000400000000000000" pitchFamily="2" charset="0"/>
            </a:endParaRPr>
          </a:p>
          <a:p>
            <a:pPr marL="457200" indent="-457200">
              <a:buFont typeface="+mj-lt"/>
              <a:buAutoNum type="arabicPeriod"/>
            </a:pPr>
            <a:r>
              <a:rPr lang="en-GB" sz="2400" dirty="0">
                <a:solidFill>
                  <a:schemeClr val="bg1"/>
                </a:solidFill>
                <a:latin typeface="Poppins Light" panose="00000400000000000000" pitchFamily="2" charset="0"/>
                <a:cs typeface="Poppins Light" panose="00000400000000000000" pitchFamily="2" charset="0"/>
              </a:rPr>
              <a:t> Charities </a:t>
            </a:r>
          </a:p>
          <a:p>
            <a:pPr marL="342900" indent="-342900">
              <a:buFont typeface="+mj-lt"/>
              <a:buAutoNum type="arabicPeriod"/>
            </a:pPr>
            <a:endParaRPr lang="en-GB" dirty="0">
              <a:solidFill>
                <a:schemeClr val="bg1"/>
              </a:solidFill>
            </a:endParaRPr>
          </a:p>
        </p:txBody>
      </p:sp>
    </p:spTree>
    <p:extLst>
      <p:ext uri="{BB962C8B-B14F-4D97-AF65-F5344CB8AC3E}">
        <p14:creationId xmlns:p14="http://schemas.microsoft.com/office/powerpoint/2010/main" val="35041465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nk furry animal in front of a chalkboard&#10;&#10;AI-generated content may be incorrect.">
            <a:extLst>
              <a:ext uri="{FF2B5EF4-FFF2-40B4-BE49-F238E27FC236}">
                <a16:creationId xmlns:a16="http://schemas.microsoft.com/office/drawing/2014/main" id="{122317B9-1407-2693-D2FF-05EA581A9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550" y="1105713"/>
            <a:ext cx="4375813" cy="7813952"/>
          </a:xfrm>
          <a:prstGeom prst="rect">
            <a:avLst/>
          </a:prstGeom>
        </p:spPr>
      </p:pic>
      <p:sp>
        <p:nvSpPr>
          <p:cNvPr id="5" name="TextBox 4">
            <a:extLst>
              <a:ext uri="{FF2B5EF4-FFF2-40B4-BE49-F238E27FC236}">
                <a16:creationId xmlns:a16="http://schemas.microsoft.com/office/drawing/2014/main" id="{FC3D8CE9-07F5-B535-76F6-6CDB79864365}"/>
              </a:ext>
            </a:extLst>
          </p:cNvPr>
          <p:cNvSpPr txBox="1"/>
          <p:nvPr/>
        </p:nvSpPr>
        <p:spPr>
          <a:xfrm>
            <a:off x="6387152" y="1378424"/>
            <a:ext cx="7438030" cy="8710077"/>
          </a:xfrm>
          <a:prstGeom prst="rect">
            <a:avLst/>
          </a:prstGeom>
          <a:noFill/>
        </p:spPr>
        <p:txBody>
          <a:bodyPr wrap="square" rtlCol="0">
            <a:spAutoFit/>
          </a:bodyPr>
          <a:lstStyle/>
          <a:p>
            <a:pPr marL="285750" indent="-28575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Exhausted</a:t>
            </a:r>
          </a:p>
          <a:p>
            <a:pPr marL="285750" indent="-28575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Overwhelmed</a:t>
            </a:r>
          </a:p>
          <a:p>
            <a:pPr marL="285750" indent="-28575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Overstimulated </a:t>
            </a:r>
          </a:p>
          <a:p>
            <a:pPr marL="285750" indent="-28575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Finances (1.2million unpaid carers live in poverty)</a:t>
            </a:r>
          </a:p>
          <a:p>
            <a:pPr marL="285750" indent="-28575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Health (72% of carers report a physical or mental health condition)</a:t>
            </a:r>
          </a:p>
          <a:p>
            <a:pPr marL="285750" indent="-28575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Employment (2.6 million people have given up work to care for others)</a:t>
            </a:r>
          </a:p>
          <a:p>
            <a:pPr marL="285750" indent="-28575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Carer Fatigue &gt;60%</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p:txBody>
      </p:sp>
    </p:spTree>
    <p:extLst>
      <p:ext uri="{BB962C8B-B14F-4D97-AF65-F5344CB8AC3E}">
        <p14:creationId xmlns:p14="http://schemas.microsoft.com/office/powerpoint/2010/main" val="21636682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1028700" y="1960955"/>
            <a:ext cx="11411477" cy="850233"/>
          </a:xfrm>
          <a:prstGeom prst="rect">
            <a:avLst/>
          </a:prstGeom>
        </p:spPr>
        <p:txBody>
          <a:bodyPr lIns="0" tIns="0" rIns="0" bIns="0" rtlCol="0" anchor="t">
            <a:spAutoFit/>
          </a:bodyPr>
          <a:lstStyle/>
          <a:p>
            <a:pPr algn="l">
              <a:lnSpc>
                <a:spcPts val="6600"/>
              </a:lnSpc>
            </a:pPr>
            <a:r>
              <a:rPr lang="en-US" sz="6000" b="1" dirty="0">
                <a:solidFill>
                  <a:srgbClr val="FBF9F1"/>
                </a:solidFill>
                <a:latin typeface="Poppins Bold"/>
                <a:ea typeface="Poppins Bold"/>
                <a:cs typeface="Poppins Bold"/>
                <a:sym typeface="Poppins Bold"/>
              </a:rPr>
              <a:t>Consent in a clinical context</a:t>
            </a:r>
          </a:p>
        </p:txBody>
      </p:sp>
      <p:sp>
        <p:nvSpPr>
          <p:cNvPr id="5" name="Freeform 5"/>
          <p:cNvSpPr/>
          <p:nvPr/>
        </p:nvSpPr>
        <p:spPr>
          <a:xfrm>
            <a:off x="14336550" y="8633781"/>
            <a:ext cx="2922750" cy="624519"/>
          </a:xfrm>
          <a:custGeom>
            <a:avLst/>
            <a:gdLst/>
            <a:ahLst/>
            <a:cxnLst/>
            <a:rect l="l" t="t" r="r" b="b"/>
            <a:pathLst>
              <a:path w="2922750" h="624519">
                <a:moveTo>
                  <a:pt x="0" y="0"/>
                </a:moveTo>
                <a:lnTo>
                  <a:pt x="2922750" y="0"/>
                </a:lnTo>
                <a:lnTo>
                  <a:pt x="2922750" y="624519"/>
                </a:lnTo>
                <a:lnTo>
                  <a:pt x="0" y="624519"/>
                </a:lnTo>
                <a:lnTo>
                  <a:pt x="0" y="0"/>
                </a:lnTo>
                <a:close/>
              </a:path>
            </a:pathLst>
          </a:custGeom>
          <a:blipFill>
            <a:blip r:embed="rId4"/>
            <a:stretch>
              <a:fillRect/>
            </a:stretch>
          </a:blipFill>
        </p:spPr>
        <p:txBody>
          <a:bodyPr/>
          <a:lstStyle/>
          <a:p>
            <a:endParaRPr lang="en-GB"/>
          </a:p>
        </p:txBody>
      </p:sp>
      <p:sp>
        <p:nvSpPr>
          <p:cNvPr id="6" name="TextBox 4">
            <a:extLst>
              <a:ext uri="{FF2B5EF4-FFF2-40B4-BE49-F238E27FC236}">
                <a16:creationId xmlns:a16="http://schemas.microsoft.com/office/drawing/2014/main" id="{1F540764-DD3C-A9CA-71DC-9718FC26F463}"/>
              </a:ext>
            </a:extLst>
          </p:cNvPr>
          <p:cNvSpPr txBox="1"/>
          <p:nvPr/>
        </p:nvSpPr>
        <p:spPr>
          <a:xfrm>
            <a:off x="1028700" y="3475282"/>
            <a:ext cx="9029700" cy="5725093"/>
          </a:xfrm>
          <a:prstGeom prst="rect">
            <a:avLst/>
          </a:prstGeom>
        </p:spPr>
        <p:txBody>
          <a:bodyPr wrap="square" lIns="0" tIns="0" rIns="0" bIns="0" rtlCol="0" anchor="t">
            <a:spAutoFit/>
          </a:bodyPr>
          <a:lstStyle/>
          <a:p>
            <a:pPr marL="342900" indent="-342900">
              <a:lnSpc>
                <a:spcPts val="3219"/>
              </a:lnSpc>
              <a:buFont typeface="Arial" panose="020B0604020202020204" pitchFamily="34" charset="0"/>
              <a:buChar char="•"/>
            </a:pPr>
            <a:r>
              <a:rPr lang="en-US" sz="2299" dirty="0">
                <a:solidFill>
                  <a:srgbClr val="FBF9F1"/>
                </a:solidFill>
                <a:latin typeface="Poppins Light"/>
                <a:ea typeface="Poppins Light"/>
                <a:cs typeface="Poppins Light"/>
                <a:sym typeface="Poppins Light"/>
              </a:rPr>
              <a:t>Disclaimer – no Human Rights Act claims</a:t>
            </a:r>
          </a:p>
          <a:p>
            <a:pPr marL="342900" indent="-342900">
              <a:lnSpc>
                <a:spcPts val="3219"/>
              </a:lnSpc>
              <a:buFont typeface="Arial" panose="020B0604020202020204" pitchFamily="34" charset="0"/>
              <a:buChar char="•"/>
            </a:pPr>
            <a:endParaRPr lang="en-US" sz="2299" dirty="0">
              <a:solidFill>
                <a:srgbClr val="FBF9F1"/>
              </a:solidFill>
              <a:latin typeface="Poppins Light"/>
              <a:ea typeface="Poppins Light"/>
              <a:cs typeface="Poppins Light"/>
              <a:sym typeface="Poppins Light"/>
            </a:endParaRPr>
          </a:p>
          <a:p>
            <a:pPr marL="342900" indent="-342900">
              <a:lnSpc>
                <a:spcPts val="3219"/>
              </a:lnSpc>
              <a:buFont typeface="Arial" panose="020B0604020202020204" pitchFamily="34" charset="0"/>
              <a:buChar char="•"/>
            </a:pPr>
            <a:r>
              <a:rPr lang="en-US" sz="2299" dirty="0">
                <a:solidFill>
                  <a:srgbClr val="FBF9F1"/>
                </a:solidFill>
                <a:latin typeface="Poppins Light"/>
                <a:ea typeface="Poppins Light"/>
                <a:cs typeface="Poppins Light"/>
                <a:sym typeface="Poppins Light"/>
              </a:rPr>
              <a:t>When you or your child require a medical procedure of any kind, consent must be obtained before the procedure can go ahead lawfully</a:t>
            </a:r>
          </a:p>
          <a:p>
            <a:pPr marL="342900" indent="-342900">
              <a:lnSpc>
                <a:spcPts val="3219"/>
              </a:lnSpc>
              <a:buFont typeface="Arial" panose="020B0604020202020204" pitchFamily="34" charset="0"/>
              <a:buChar char="•"/>
            </a:pPr>
            <a:endParaRPr lang="en-US" sz="2299" dirty="0">
              <a:solidFill>
                <a:srgbClr val="FBF9F1"/>
              </a:solidFill>
              <a:latin typeface="Poppins Light"/>
              <a:ea typeface="Poppins Light"/>
              <a:cs typeface="Poppins Light"/>
              <a:sym typeface="Poppins Light"/>
            </a:endParaRPr>
          </a:p>
          <a:p>
            <a:pPr marL="342900" indent="-342900">
              <a:lnSpc>
                <a:spcPts val="3219"/>
              </a:lnSpc>
              <a:buFont typeface="Arial" panose="020B0604020202020204" pitchFamily="34" charset="0"/>
              <a:buChar char="•"/>
            </a:pPr>
            <a:r>
              <a:rPr lang="en-US" sz="2299" dirty="0">
                <a:solidFill>
                  <a:srgbClr val="FBF9F1"/>
                </a:solidFill>
                <a:latin typeface="Poppins Light"/>
                <a:ea typeface="Poppins Light"/>
                <a:cs typeface="Poppins Light"/>
                <a:sym typeface="Poppins Light"/>
              </a:rPr>
              <a:t>MCA – assumes that a person has capacity unless it is established that they lack capacity – 16/17 makes a difference</a:t>
            </a:r>
          </a:p>
          <a:p>
            <a:pPr marL="342900" indent="-342900">
              <a:lnSpc>
                <a:spcPts val="3219"/>
              </a:lnSpc>
              <a:buFont typeface="Arial" panose="020B0604020202020204" pitchFamily="34" charset="0"/>
              <a:buChar char="•"/>
            </a:pPr>
            <a:endParaRPr lang="en-US" sz="2299" dirty="0">
              <a:solidFill>
                <a:srgbClr val="FBF9F1"/>
              </a:solidFill>
              <a:latin typeface="Poppins Light"/>
              <a:ea typeface="Poppins Light"/>
              <a:cs typeface="Poppins Light"/>
              <a:sym typeface="Poppins Light"/>
            </a:endParaRPr>
          </a:p>
          <a:p>
            <a:pPr marL="342900" indent="-342900">
              <a:lnSpc>
                <a:spcPts val="3219"/>
              </a:lnSpc>
              <a:buFont typeface="Arial" panose="020B0604020202020204" pitchFamily="34" charset="0"/>
              <a:buChar char="•"/>
            </a:pPr>
            <a:r>
              <a:rPr lang="en-US" sz="2299" dirty="0">
                <a:solidFill>
                  <a:srgbClr val="FBF9F1"/>
                </a:solidFill>
                <a:latin typeface="Poppins Light"/>
                <a:ea typeface="Poppins Light"/>
                <a:cs typeface="Poppins Light"/>
                <a:sym typeface="Poppins Light"/>
              </a:rPr>
              <a:t>Medical Practitioner must explain the implications of the procedure in terms the patient can understand. Signing a form is not enough</a:t>
            </a:r>
          </a:p>
          <a:p>
            <a:pPr marL="342900" indent="-342900">
              <a:lnSpc>
                <a:spcPts val="3219"/>
              </a:lnSpc>
              <a:buFont typeface="Arial" panose="020B0604020202020204" pitchFamily="34" charset="0"/>
              <a:buChar char="•"/>
            </a:pPr>
            <a:endParaRPr lang="en-US" sz="2299" dirty="0">
              <a:solidFill>
                <a:srgbClr val="FBF9F1"/>
              </a:solidFill>
              <a:latin typeface="Poppins Light"/>
              <a:ea typeface="Poppins Light"/>
              <a:cs typeface="Poppins Light"/>
              <a:sym typeface="Poppins Light"/>
            </a:endParaRPr>
          </a:p>
        </p:txBody>
      </p:sp>
    </p:spTree>
    <p:extLst>
      <p:ext uri="{BB962C8B-B14F-4D97-AF65-F5344CB8AC3E}">
        <p14:creationId xmlns:p14="http://schemas.microsoft.com/office/powerpoint/2010/main" val="39199355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9EF65FF-4FA8-EC69-9A3A-1CA37ADB022F}"/>
              </a:ext>
            </a:extLst>
          </p:cNvPr>
          <p:cNvSpPr txBox="1"/>
          <p:nvPr/>
        </p:nvSpPr>
        <p:spPr>
          <a:xfrm>
            <a:off x="1028700" y="1960955"/>
            <a:ext cx="11411477" cy="850233"/>
          </a:xfrm>
          <a:prstGeom prst="rect">
            <a:avLst/>
          </a:prstGeom>
        </p:spPr>
        <p:txBody>
          <a:bodyPr lIns="0" tIns="0" rIns="0" bIns="0" rtlCol="0" anchor="t">
            <a:spAutoFit/>
          </a:bodyPr>
          <a:lstStyle/>
          <a:p>
            <a:pPr algn="l">
              <a:lnSpc>
                <a:spcPts val="6600"/>
              </a:lnSpc>
            </a:pPr>
            <a:r>
              <a:rPr lang="en-US" sz="6000" b="1" dirty="0">
                <a:solidFill>
                  <a:srgbClr val="FBF9F1"/>
                </a:solidFill>
                <a:latin typeface="Poppins Bold"/>
                <a:ea typeface="Poppins Bold"/>
                <a:cs typeface="Poppins Bold"/>
                <a:sym typeface="Poppins Bold"/>
              </a:rPr>
              <a:t>Consent continued…</a:t>
            </a:r>
          </a:p>
        </p:txBody>
      </p:sp>
      <p:sp>
        <p:nvSpPr>
          <p:cNvPr id="3" name="TextBox 2">
            <a:extLst>
              <a:ext uri="{FF2B5EF4-FFF2-40B4-BE49-F238E27FC236}">
                <a16:creationId xmlns:a16="http://schemas.microsoft.com/office/drawing/2014/main" id="{617DFC5A-934D-BA79-B5A5-A9DDB323068E}"/>
              </a:ext>
            </a:extLst>
          </p:cNvPr>
          <p:cNvSpPr txBox="1"/>
          <p:nvPr/>
        </p:nvSpPr>
        <p:spPr>
          <a:xfrm>
            <a:off x="1028700" y="3138984"/>
            <a:ext cx="11104160" cy="5539978"/>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Consent process should be undertaken with sufficient time in advance of the treatment or procedure to allow time to consider the implications and the risks involved</a:t>
            </a:r>
          </a:p>
          <a:p>
            <a:pPr marL="285750" indent="-285750">
              <a:buFont typeface="Arial" panose="020B0604020202020204" pitchFamily="34" charset="0"/>
              <a:buChar char="•"/>
            </a:pPr>
            <a:endParaRPr lang="en-GB" sz="24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endParaRPr lang="en-GB" sz="24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The doctor is under a duty to take reasonable care to ensure the patient is aware of any material risks involved in the recommended treatment which includes alternative treatments or no treatment at all</a:t>
            </a:r>
          </a:p>
          <a:p>
            <a:pPr marL="285750" indent="-285750">
              <a:buFont typeface="Arial" panose="020B0604020202020204" pitchFamily="34" charset="0"/>
              <a:buChar char="•"/>
            </a:pPr>
            <a:endParaRPr lang="en-GB" sz="24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endParaRPr lang="en-GB" sz="24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Whether the risk is a material risk is relevant to what that patient might have considered material – so if you have raised that you are concerned about something in particular before proceeding, then any relevant risks must be explained</a:t>
            </a:r>
          </a:p>
          <a:p>
            <a:pPr marL="285750" indent="-285750">
              <a:buFont typeface="Arial" panose="020B0604020202020204" pitchFamily="34" charset="0"/>
              <a:buChar char="•"/>
            </a:pPr>
            <a:endParaRPr lang="en-GB" dirty="0">
              <a:solidFill>
                <a:schemeClr val="bg1"/>
              </a:solidFill>
            </a:endParaRPr>
          </a:p>
        </p:txBody>
      </p:sp>
    </p:spTree>
    <p:extLst>
      <p:ext uri="{BB962C8B-B14F-4D97-AF65-F5344CB8AC3E}">
        <p14:creationId xmlns:p14="http://schemas.microsoft.com/office/powerpoint/2010/main" val="34517537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852510-6E25-194F-A335-DCABE1174161}"/>
              </a:ext>
            </a:extLst>
          </p:cNvPr>
          <p:cNvSpPr txBox="1"/>
          <p:nvPr/>
        </p:nvSpPr>
        <p:spPr>
          <a:xfrm>
            <a:off x="1023582" y="1351129"/>
            <a:ext cx="13074555" cy="1015663"/>
          </a:xfrm>
          <a:prstGeom prst="rect">
            <a:avLst/>
          </a:prstGeom>
          <a:noFill/>
        </p:spPr>
        <p:txBody>
          <a:bodyPr wrap="square" rtlCol="0">
            <a:spAutoFit/>
          </a:bodyPr>
          <a:lstStyle/>
          <a:p>
            <a:r>
              <a:rPr lang="en-GB" sz="6000" dirty="0">
                <a:solidFill>
                  <a:schemeClr val="bg1"/>
                </a:solidFill>
                <a:latin typeface="Poppins Bold" panose="00000800000000000000" charset="0"/>
                <a:cs typeface="Poppins Bold" panose="00000800000000000000" charset="0"/>
              </a:rPr>
              <a:t>Martha’s Rule</a:t>
            </a:r>
          </a:p>
        </p:txBody>
      </p:sp>
      <p:sp>
        <p:nvSpPr>
          <p:cNvPr id="3" name="TextBox 2">
            <a:extLst>
              <a:ext uri="{FF2B5EF4-FFF2-40B4-BE49-F238E27FC236}">
                <a16:creationId xmlns:a16="http://schemas.microsoft.com/office/drawing/2014/main" id="{BEEDE4A5-65D7-8576-B21C-25E88CFC73FC}"/>
              </a:ext>
            </a:extLst>
          </p:cNvPr>
          <p:cNvSpPr txBox="1"/>
          <p:nvPr/>
        </p:nvSpPr>
        <p:spPr>
          <a:xfrm>
            <a:off x="1023582" y="2729552"/>
            <a:ext cx="12242042" cy="6109365"/>
          </a:xfrm>
          <a:prstGeom prst="rect">
            <a:avLst/>
          </a:prstGeom>
          <a:noFill/>
        </p:spPr>
        <p:txBody>
          <a:bodyPr wrap="square" rtlCol="0">
            <a:spAutoFit/>
          </a:bodyPr>
          <a:lstStyle/>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Martha’s story</a:t>
            </a:r>
          </a:p>
          <a:p>
            <a:pPr marL="342900" indent="-34290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Those who know the patient best (families) are the first to notice changes and signs of deterioration </a:t>
            </a:r>
          </a:p>
          <a:p>
            <a:pPr marL="342900" indent="-34290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Upmost importance to listen to the family and act on concerns promptly</a:t>
            </a:r>
          </a:p>
          <a:p>
            <a:pPr marL="342900" indent="-34290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300" u="sng" dirty="0">
                <a:solidFill>
                  <a:schemeClr val="bg1"/>
                </a:solidFill>
                <a:latin typeface="Poppins Light" panose="00000400000000000000" pitchFamily="2" charset="0"/>
                <a:cs typeface="Poppins Light" panose="00000400000000000000" pitchFamily="2" charset="0"/>
              </a:rPr>
              <a:t>Three parts to the rule</a:t>
            </a:r>
          </a:p>
          <a:p>
            <a:pPr marL="342900" indent="-34290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457200" indent="-457200">
              <a:buAutoNum type="arabicPeriod"/>
            </a:pPr>
            <a:r>
              <a:rPr lang="en-GB" sz="2300" dirty="0">
                <a:solidFill>
                  <a:schemeClr val="bg1"/>
                </a:solidFill>
                <a:latin typeface="Poppins Light" panose="00000400000000000000" pitchFamily="2" charset="0"/>
                <a:cs typeface="Poppins Light" panose="00000400000000000000" pitchFamily="2" charset="0"/>
              </a:rPr>
              <a:t>Patients will be asked daily how they are feeling, if they are getting better or worse</a:t>
            </a:r>
          </a:p>
          <a:p>
            <a:endParaRPr lang="en-GB" sz="2300" dirty="0">
              <a:solidFill>
                <a:schemeClr val="bg1"/>
              </a:solidFill>
              <a:latin typeface="Poppins Light" panose="00000400000000000000" pitchFamily="2" charset="0"/>
              <a:cs typeface="Poppins Light" panose="00000400000000000000" pitchFamily="2" charset="0"/>
            </a:endParaRPr>
          </a:p>
          <a:p>
            <a:r>
              <a:rPr lang="en-GB" sz="2300" dirty="0">
                <a:solidFill>
                  <a:schemeClr val="bg1"/>
                </a:solidFill>
                <a:latin typeface="Poppins Light" panose="00000400000000000000" pitchFamily="2" charset="0"/>
                <a:cs typeface="Poppins Light" panose="00000400000000000000" pitchFamily="2" charset="0"/>
              </a:rPr>
              <a:t>2. All staff can ask for a review from a different team if they are concerned</a:t>
            </a:r>
          </a:p>
          <a:p>
            <a:endParaRPr lang="en-GB" sz="2300" dirty="0">
              <a:solidFill>
                <a:schemeClr val="bg1"/>
              </a:solidFill>
              <a:latin typeface="Poppins Light" panose="00000400000000000000" pitchFamily="2" charset="0"/>
              <a:cs typeface="Poppins Light" panose="00000400000000000000" pitchFamily="2" charset="0"/>
            </a:endParaRPr>
          </a:p>
          <a:p>
            <a:r>
              <a:rPr lang="en-GB" sz="2300" dirty="0">
                <a:solidFill>
                  <a:schemeClr val="bg1"/>
                </a:solidFill>
                <a:latin typeface="Poppins Light" panose="00000400000000000000" pitchFamily="2" charset="0"/>
                <a:cs typeface="Poppins Light" panose="00000400000000000000" pitchFamily="2" charset="0"/>
              </a:rPr>
              <a:t>3. Escalation route is available to families and carers and advertised in hospitals </a:t>
            </a:r>
          </a:p>
          <a:p>
            <a:pPr marL="342900" indent="-34290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5613756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6E7791-0DF6-78E1-1095-F1F3DA34CA49}"/>
              </a:ext>
            </a:extLst>
          </p:cNvPr>
          <p:cNvSpPr txBox="1"/>
          <p:nvPr/>
        </p:nvSpPr>
        <p:spPr>
          <a:xfrm>
            <a:off x="1132764" y="1337481"/>
            <a:ext cx="13524932" cy="1938992"/>
          </a:xfrm>
          <a:prstGeom prst="rect">
            <a:avLst/>
          </a:prstGeom>
          <a:noFill/>
        </p:spPr>
        <p:txBody>
          <a:bodyPr wrap="square" rtlCol="0">
            <a:spAutoFit/>
          </a:bodyPr>
          <a:lstStyle/>
          <a:p>
            <a:r>
              <a:rPr lang="en-GB" sz="6000" dirty="0">
                <a:solidFill>
                  <a:schemeClr val="bg1"/>
                </a:solidFill>
                <a:latin typeface="Poppins Bold" panose="00000800000000000000" charset="0"/>
                <a:cs typeface="Poppins Bold" panose="00000800000000000000" charset="0"/>
              </a:rPr>
              <a:t>The right to ask for a second opinion</a:t>
            </a:r>
          </a:p>
        </p:txBody>
      </p:sp>
      <p:sp>
        <p:nvSpPr>
          <p:cNvPr id="3" name="TextBox 2">
            <a:extLst>
              <a:ext uri="{FF2B5EF4-FFF2-40B4-BE49-F238E27FC236}">
                <a16:creationId xmlns:a16="http://schemas.microsoft.com/office/drawing/2014/main" id="{998DC28D-76F5-617D-F54B-FC69645AF500}"/>
              </a:ext>
            </a:extLst>
          </p:cNvPr>
          <p:cNvSpPr txBox="1"/>
          <p:nvPr/>
        </p:nvSpPr>
        <p:spPr>
          <a:xfrm>
            <a:off x="1132764" y="3671248"/>
            <a:ext cx="13374806" cy="4339650"/>
          </a:xfrm>
          <a:prstGeom prst="rect">
            <a:avLst/>
          </a:prstGeom>
          <a:noFill/>
        </p:spPr>
        <p:txBody>
          <a:bodyPr wrap="square" rtlCol="0">
            <a:spAutoFit/>
          </a:bodyPr>
          <a:lstStyle/>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Concerns about a health condition getting worse – most notice subtle changes and early warning signs long before they show on medical tests</a:t>
            </a:r>
          </a:p>
          <a:p>
            <a:pPr marL="342900" indent="-34290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Dedicated telephone phone number in each hospital where families can call for a rapid review if you suspect the patient’s condition is deteriorating </a:t>
            </a:r>
          </a:p>
          <a:p>
            <a:pPr marL="342900" indent="-34290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Usually signs around the hospital but ask medical staff if you cannot locate the number</a:t>
            </a:r>
          </a:p>
          <a:p>
            <a:pPr marL="342900" indent="-34290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Still in a phased rollout across hospitals, mostly in acute in-patient services (assessment units) but will be in all inpatient services by the end of 2027.</a:t>
            </a:r>
          </a:p>
          <a:p>
            <a:pPr marL="342900" indent="-34290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In the future – rolled out to maternity and neonatal services as well as A&amp;E departments. </a:t>
            </a:r>
          </a:p>
        </p:txBody>
      </p:sp>
    </p:spTree>
    <p:extLst>
      <p:ext uri="{BB962C8B-B14F-4D97-AF65-F5344CB8AC3E}">
        <p14:creationId xmlns:p14="http://schemas.microsoft.com/office/powerpoint/2010/main" val="17609138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327CA5-18CF-1024-D9FA-05353CC377C4}"/>
              </a:ext>
            </a:extLst>
          </p:cNvPr>
          <p:cNvSpPr txBox="1"/>
          <p:nvPr/>
        </p:nvSpPr>
        <p:spPr>
          <a:xfrm>
            <a:off x="887105" y="1146412"/>
            <a:ext cx="12514997" cy="1015663"/>
          </a:xfrm>
          <a:prstGeom prst="rect">
            <a:avLst/>
          </a:prstGeom>
          <a:noFill/>
        </p:spPr>
        <p:txBody>
          <a:bodyPr wrap="square" rtlCol="0">
            <a:spAutoFit/>
          </a:bodyPr>
          <a:lstStyle/>
          <a:p>
            <a:r>
              <a:rPr lang="en-GB" sz="6000" dirty="0">
                <a:solidFill>
                  <a:schemeClr val="bg1"/>
                </a:solidFill>
                <a:latin typeface="Poppins Bold" panose="00000800000000000000" charset="0"/>
                <a:cs typeface="Poppins Bold" panose="00000800000000000000" charset="0"/>
              </a:rPr>
              <a:t>Local implementation </a:t>
            </a:r>
          </a:p>
        </p:txBody>
      </p:sp>
      <p:sp>
        <p:nvSpPr>
          <p:cNvPr id="3" name="TextBox 2">
            <a:extLst>
              <a:ext uri="{FF2B5EF4-FFF2-40B4-BE49-F238E27FC236}">
                <a16:creationId xmlns:a16="http://schemas.microsoft.com/office/drawing/2014/main" id="{37B1EC08-0AEF-2172-3D4C-EC0F6220A43C}"/>
              </a:ext>
            </a:extLst>
          </p:cNvPr>
          <p:cNvSpPr txBox="1"/>
          <p:nvPr/>
        </p:nvSpPr>
        <p:spPr>
          <a:xfrm>
            <a:off x="887105" y="2579427"/>
            <a:ext cx="13361158" cy="4693593"/>
          </a:xfrm>
          <a:prstGeom prst="rect">
            <a:avLst/>
          </a:prstGeom>
          <a:noFill/>
        </p:spPr>
        <p:txBody>
          <a:bodyPr wrap="square" rtlCol="0">
            <a:spAutoFit/>
          </a:bodyPr>
          <a:lstStyle/>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Derriford Hospital – Plymouth (all adult and paediatric inpatients)</a:t>
            </a:r>
          </a:p>
          <a:p>
            <a:pPr marL="342900" indent="-342900">
              <a:buFont typeface="Arial" panose="020B0604020202020204" pitchFamily="34" charset="0"/>
              <a:buChar char="•"/>
            </a:pPr>
            <a:r>
              <a:rPr lang="en-GB" sz="2300" dirty="0" err="1">
                <a:solidFill>
                  <a:schemeClr val="bg1"/>
                </a:solidFill>
                <a:latin typeface="Poppins Light" panose="00000400000000000000" pitchFamily="2" charset="0"/>
                <a:cs typeface="Poppins Light" panose="00000400000000000000" pitchFamily="2" charset="0"/>
              </a:rPr>
              <a:t>Treliske</a:t>
            </a:r>
            <a:r>
              <a:rPr lang="en-GB" sz="2300" dirty="0">
                <a:solidFill>
                  <a:schemeClr val="bg1"/>
                </a:solidFill>
                <a:latin typeface="Poppins Light" panose="00000400000000000000" pitchFamily="2" charset="0"/>
                <a:cs typeface="Poppins Light" panose="00000400000000000000" pitchFamily="2" charset="0"/>
              </a:rPr>
              <a:t> Hospital – Cornwall</a:t>
            </a: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Bristol Royal Hospital for Children</a:t>
            </a: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Royal United Hospital – Bath</a:t>
            </a: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Yeovil District Hospital</a:t>
            </a: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Musgrove Park Hospital – Taunton</a:t>
            </a: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Torbay Hospital</a:t>
            </a: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Southmead Hospital – Bristol</a:t>
            </a: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Great Ormond Street Hospital for Children – London</a:t>
            </a:r>
          </a:p>
          <a:p>
            <a:pPr marL="342900" indent="-34290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endParaRPr lang="en-GB" sz="23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In the first year – 9135 calls were made, and 412 calls resulted in life saving transfers to high dependency or intensive care units or transfers to a specialist ward</a:t>
            </a:r>
          </a:p>
        </p:txBody>
      </p:sp>
    </p:spTree>
    <p:extLst>
      <p:ext uri="{BB962C8B-B14F-4D97-AF65-F5344CB8AC3E}">
        <p14:creationId xmlns:p14="http://schemas.microsoft.com/office/powerpoint/2010/main" val="420579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9E6FA91-C3FD-A23E-E0DB-E638BB50DF46}"/>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91037DDC-FC2D-D184-312A-03A58DE4843A}"/>
              </a:ext>
            </a:extLst>
          </p:cNvPr>
          <p:cNvSpPr/>
          <p:nvPr/>
        </p:nvSpPr>
        <p:spPr>
          <a:xfrm>
            <a:off x="13879538" y="8536129"/>
            <a:ext cx="3379762" cy="722171"/>
          </a:xfrm>
          <a:custGeom>
            <a:avLst/>
            <a:gdLst/>
            <a:ahLst/>
            <a:cxnLst/>
            <a:rect l="l" t="t" r="r" b="b"/>
            <a:pathLst>
              <a:path w="3379762" h="722171">
                <a:moveTo>
                  <a:pt x="0" y="0"/>
                </a:moveTo>
                <a:lnTo>
                  <a:pt x="3379762" y="0"/>
                </a:lnTo>
                <a:lnTo>
                  <a:pt x="3379762" y="722171"/>
                </a:lnTo>
                <a:lnTo>
                  <a:pt x="0" y="722171"/>
                </a:lnTo>
                <a:lnTo>
                  <a:pt x="0" y="0"/>
                </a:lnTo>
                <a:close/>
              </a:path>
            </a:pathLst>
          </a:custGeom>
          <a:blipFill>
            <a:blip r:embed="rId3"/>
            <a:stretch>
              <a:fillRect/>
            </a:stretch>
          </a:blipFill>
        </p:spPr>
        <p:txBody>
          <a:bodyPr/>
          <a:lstStyle/>
          <a:p>
            <a:endParaRPr lang="en-GB"/>
          </a:p>
        </p:txBody>
      </p:sp>
      <p:sp>
        <p:nvSpPr>
          <p:cNvPr id="4" name="TextBox 4">
            <a:extLst>
              <a:ext uri="{FF2B5EF4-FFF2-40B4-BE49-F238E27FC236}">
                <a16:creationId xmlns:a16="http://schemas.microsoft.com/office/drawing/2014/main" id="{2591861C-5394-B028-99A4-D9B15CE54304}"/>
              </a:ext>
            </a:extLst>
          </p:cNvPr>
          <p:cNvSpPr txBox="1"/>
          <p:nvPr/>
        </p:nvSpPr>
        <p:spPr>
          <a:xfrm>
            <a:off x="1028700" y="1960955"/>
            <a:ext cx="11411477" cy="850233"/>
          </a:xfrm>
          <a:prstGeom prst="rect">
            <a:avLst/>
          </a:prstGeom>
        </p:spPr>
        <p:txBody>
          <a:bodyPr lIns="0" tIns="0" rIns="0" bIns="0" rtlCol="0" anchor="t">
            <a:spAutoFit/>
          </a:bodyPr>
          <a:lstStyle/>
          <a:p>
            <a:pPr algn="l">
              <a:lnSpc>
                <a:spcPts val="6600"/>
              </a:lnSpc>
            </a:pPr>
            <a:r>
              <a:rPr lang="en-US" sz="6000" b="1" dirty="0">
                <a:solidFill>
                  <a:srgbClr val="00538B"/>
                </a:solidFill>
                <a:latin typeface="Poppins Bold"/>
                <a:ea typeface="Poppins Bold"/>
                <a:cs typeface="Poppins Bold"/>
                <a:sym typeface="Poppins Bold"/>
              </a:rPr>
              <a:t>Powers of Attorney</a:t>
            </a:r>
          </a:p>
        </p:txBody>
      </p:sp>
      <p:sp>
        <p:nvSpPr>
          <p:cNvPr id="6" name="TextBox 5">
            <a:extLst>
              <a:ext uri="{FF2B5EF4-FFF2-40B4-BE49-F238E27FC236}">
                <a16:creationId xmlns:a16="http://schemas.microsoft.com/office/drawing/2014/main" id="{8B49FBD1-7D30-94B5-D08D-2506DB7CC308}"/>
              </a:ext>
            </a:extLst>
          </p:cNvPr>
          <p:cNvSpPr txBox="1"/>
          <p:nvPr/>
        </p:nvSpPr>
        <p:spPr>
          <a:xfrm>
            <a:off x="1028699" y="4130366"/>
            <a:ext cx="14419848" cy="4308872"/>
          </a:xfrm>
          <a:prstGeom prst="rect">
            <a:avLst/>
          </a:prstGeom>
        </p:spPr>
        <p:txBody>
          <a:bodyPr wrap="square" lIns="0" tIns="0" rIns="0" bIns="0" rtlCol="0" anchor="t">
            <a:spAutoFit/>
          </a:bodyPr>
          <a:lstStyle/>
          <a:p>
            <a:r>
              <a:rPr lang="en-US" sz="4000" dirty="0">
                <a:solidFill>
                  <a:srgbClr val="00538B"/>
                </a:solidFill>
                <a:latin typeface="Poppins Light"/>
                <a:ea typeface="Poppins Light"/>
                <a:cs typeface="Poppins Light"/>
                <a:sym typeface="Poppins Light"/>
              </a:rPr>
              <a:t>Lasting Powers of Attorney (LPA)</a:t>
            </a:r>
          </a:p>
          <a:p>
            <a:endParaRPr lang="en-US" sz="4000" dirty="0">
              <a:solidFill>
                <a:srgbClr val="00538B"/>
              </a:solidFill>
              <a:latin typeface="Poppins Light"/>
              <a:ea typeface="Poppins Light"/>
              <a:cs typeface="Poppins Light"/>
              <a:sym typeface="Poppins Light"/>
            </a:endParaRP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Financial or Health and Welfare</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Valid on registration</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Financial – operable upon registration</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Health and Welfare – operable upon loss of capacity</a:t>
            </a:r>
          </a:p>
          <a:p>
            <a:pPr marL="342900" indent="-342900">
              <a:buFont typeface="Arial" panose="020B0604020202020204" pitchFamily="34" charset="0"/>
              <a:buChar char="•"/>
            </a:pPr>
            <a:r>
              <a:rPr lang="en-US" sz="4000" dirty="0">
                <a:solidFill>
                  <a:srgbClr val="00538B"/>
                </a:solidFill>
                <a:latin typeface="Poppins Light"/>
                <a:ea typeface="Poppins Light"/>
                <a:cs typeface="Poppins Light"/>
                <a:sym typeface="Poppins Light"/>
              </a:rPr>
              <a:t>Continues beyond upon loss of capacity </a:t>
            </a:r>
          </a:p>
        </p:txBody>
      </p:sp>
    </p:spTree>
    <p:extLst>
      <p:ext uri="{BB962C8B-B14F-4D97-AF65-F5344CB8AC3E}">
        <p14:creationId xmlns:p14="http://schemas.microsoft.com/office/powerpoint/2010/main" val="269290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6B913-BFB2-E846-8F9B-257F27FFDC0F}"/>
              </a:ext>
            </a:extLst>
          </p:cNvPr>
          <p:cNvSpPr txBox="1"/>
          <p:nvPr/>
        </p:nvSpPr>
        <p:spPr>
          <a:xfrm>
            <a:off x="614149" y="805218"/>
            <a:ext cx="14903355" cy="1938992"/>
          </a:xfrm>
          <a:prstGeom prst="rect">
            <a:avLst/>
          </a:prstGeom>
          <a:noFill/>
        </p:spPr>
        <p:txBody>
          <a:bodyPr wrap="square" rtlCol="0">
            <a:spAutoFit/>
          </a:bodyPr>
          <a:lstStyle/>
          <a:p>
            <a:r>
              <a:rPr lang="en-GB" sz="6000" dirty="0">
                <a:solidFill>
                  <a:schemeClr val="bg1"/>
                </a:solidFill>
                <a:latin typeface="Poppins Bold" panose="00000800000000000000" charset="0"/>
                <a:cs typeface="Poppins Bold" panose="00000800000000000000" charset="0"/>
              </a:rPr>
              <a:t>Clinical Negligence and Personal Injury</a:t>
            </a:r>
          </a:p>
        </p:txBody>
      </p:sp>
      <p:sp>
        <p:nvSpPr>
          <p:cNvPr id="3" name="TextBox 2">
            <a:extLst>
              <a:ext uri="{FF2B5EF4-FFF2-40B4-BE49-F238E27FC236}">
                <a16:creationId xmlns:a16="http://schemas.microsoft.com/office/drawing/2014/main" id="{363A3470-C84B-640F-7EFB-57643DF66797}"/>
              </a:ext>
            </a:extLst>
          </p:cNvPr>
          <p:cNvSpPr txBox="1"/>
          <p:nvPr/>
        </p:nvSpPr>
        <p:spPr>
          <a:xfrm>
            <a:off x="818866" y="2988860"/>
            <a:ext cx="15558447" cy="7478970"/>
          </a:xfrm>
          <a:prstGeom prst="rect">
            <a:avLst/>
          </a:prstGeom>
          <a:noFill/>
        </p:spPr>
        <p:txBody>
          <a:bodyPr wrap="square" rtlCol="0">
            <a:spAutoFit/>
          </a:bodyPr>
          <a:lstStyle/>
          <a:p>
            <a:r>
              <a:rPr lang="en-GB" sz="2800" dirty="0">
                <a:solidFill>
                  <a:schemeClr val="bg1"/>
                </a:solidFill>
                <a:latin typeface="Poppins Light" panose="00000400000000000000" pitchFamily="2" charset="0"/>
                <a:cs typeface="Poppins Light" panose="00000400000000000000" pitchFamily="2" charset="0"/>
              </a:rPr>
              <a:t>Common Themes</a:t>
            </a:r>
          </a:p>
          <a:p>
            <a:endParaRPr lang="en-GB" sz="2400" u="sng" dirty="0">
              <a:solidFill>
                <a:schemeClr val="bg1"/>
              </a:solidFill>
              <a:latin typeface="Poppins Light" panose="00000400000000000000" pitchFamily="2" charset="0"/>
              <a:cs typeface="Poppins Light" panose="00000400000000000000" pitchFamily="2" charset="0"/>
            </a:endParaRPr>
          </a:p>
          <a:p>
            <a:r>
              <a:rPr lang="en-GB" sz="2400" u="sng" dirty="0">
                <a:solidFill>
                  <a:schemeClr val="bg1"/>
                </a:solidFill>
                <a:latin typeface="Poppins Light" panose="00000400000000000000" pitchFamily="2" charset="0"/>
                <a:cs typeface="Poppins Light" panose="00000400000000000000" pitchFamily="2" charset="0"/>
              </a:rPr>
              <a:t>Clinical Negligence</a:t>
            </a:r>
          </a:p>
          <a:p>
            <a:endParaRPr lang="en-GB" sz="24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Poor maternity care – gestational diabetes, pre-eclampsia, growth concerns, delay in expediting birth, psychological harm to mum from avoidable traumatic delivery</a:t>
            </a:r>
          </a:p>
          <a:p>
            <a:pPr marL="342900" indent="-342900">
              <a:buFont typeface="Arial" panose="020B0604020202020204" pitchFamily="34" charset="0"/>
              <a:buChar char="•"/>
            </a:pPr>
            <a:endParaRPr lang="en-GB" sz="24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Delay in diagnosing childhood illness, infections etc</a:t>
            </a:r>
          </a:p>
          <a:p>
            <a:pPr marL="342900" indent="-342900">
              <a:buFont typeface="Arial" panose="020B0604020202020204" pitchFamily="34" charset="0"/>
              <a:buChar char="•"/>
            </a:pPr>
            <a:endParaRPr lang="en-GB" sz="2400" dirty="0">
              <a:solidFill>
                <a:schemeClr val="bg1"/>
              </a:solidFill>
              <a:latin typeface="Poppins Light" panose="00000400000000000000" pitchFamily="2" charset="0"/>
              <a:cs typeface="Poppins Light" panose="00000400000000000000" pitchFamily="2" charset="0"/>
            </a:endParaRPr>
          </a:p>
          <a:p>
            <a:r>
              <a:rPr lang="en-GB" sz="2400" u="sng" dirty="0">
                <a:solidFill>
                  <a:schemeClr val="bg1"/>
                </a:solidFill>
                <a:latin typeface="Poppins Light" panose="00000400000000000000" pitchFamily="2" charset="0"/>
                <a:cs typeface="Poppins Light" panose="00000400000000000000" pitchFamily="2" charset="0"/>
              </a:rPr>
              <a:t>Personal Injury</a:t>
            </a:r>
          </a:p>
          <a:p>
            <a:endParaRPr lang="en-GB" sz="24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Stress at work</a:t>
            </a:r>
          </a:p>
          <a:p>
            <a:pPr marL="342900" indent="-342900">
              <a:buFont typeface="Arial" panose="020B0604020202020204" pitchFamily="34" charset="0"/>
              <a:buChar char="•"/>
            </a:pPr>
            <a:endParaRPr lang="en-GB" sz="24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Accidents in care – nurseries or playgrounds</a:t>
            </a:r>
          </a:p>
          <a:p>
            <a:pPr marL="342900" indent="-342900">
              <a:buFont typeface="Arial" panose="020B0604020202020204" pitchFamily="34" charset="0"/>
              <a:buChar char="•"/>
            </a:pPr>
            <a:endParaRPr lang="en-GB" sz="24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Road Traffic Accidents </a:t>
            </a:r>
          </a:p>
          <a:p>
            <a:pPr marL="342900" indent="-342900">
              <a:buFont typeface="Arial" panose="020B0604020202020204" pitchFamily="34" charset="0"/>
              <a:buChar char="•"/>
            </a:pPr>
            <a:endParaRPr lang="en-GB" sz="24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Lack of funding contributing to poor maintenance of public spaces</a:t>
            </a:r>
          </a:p>
          <a:p>
            <a:pPr marL="342900" indent="-342900">
              <a:buFont typeface="Arial" panose="020B0604020202020204" pitchFamily="34" charset="0"/>
              <a:buChar char="•"/>
            </a:pPr>
            <a:endParaRPr lang="en-GB" sz="24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endParaRPr lang="en-GB" sz="2400"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3738522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C5990B-CA21-91AF-1942-FCE31C68EB6B}"/>
              </a:ext>
            </a:extLst>
          </p:cNvPr>
          <p:cNvSpPr txBox="1"/>
          <p:nvPr/>
        </p:nvSpPr>
        <p:spPr>
          <a:xfrm>
            <a:off x="668740" y="859809"/>
            <a:ext cx="14371093" cy="1015663"/>
          </a:xfrm>
          <a:prstGeom prst="rect">
            <a:avLst/>
          </a:prstGeom>
          <a:noFill/>
        </p:spPr>
        <p:txBody>
          <a:bodyPr wrap="square" rtlCol="0">
            <a:spAutoFit/>
          </a:bodyPr>
          <a:lstStyle/>
          <a:p>
            <a:r>
              <a:rPr lang="en-GB" sz="6000" dirty="0">
                <a:solidFill>
                  <a:schemeClr val="bg1"/>
                </a:solidFill>
                <a:latin typeface="Poppins Bold" panose="00000800000000000000" charset="0"/>
                <a:cs typeface="Poppins Bold" panose="00000800000000000000" charset="0"/>
              </a:rPr>
              <a:t>Other support services locally</a:t>
            </a:r>
          </a:p>
        </p:txBody>
      </p:sp>
      <p:sp>
        <p:nvSpPr>
          <p:cNvPr id="3" name="TextBox 2">
            <a:extLst>
              <a:ext uri="{FF2B5EF4-FFF2-40B4-BE49-F238E27FC236}">
                <a16:creationId xmlns:a16="http://schemas.microsoft.com/office/drawing/2014/main" id="{7D43A4D0-E6F7-18BD-813B-82A45E879B0A}"/>
              </a:ext>
            </a:extLst>
          </p:cNvPr>
          <p:cNvSpPr txBox="1"/>
          <p:nvPr/>
        </p:nvSpPr>
        <p:spPr>
          <a:xfrm>
            <a:off x="914400" y="2483893"/>
            <a:ext cx="5459104" cy="4416594"/>
          </a:xfrm>
          <a:prstGeom prst="rect">
            <a:avLst/>
          </a:prstGeom>
          <a:noFill/>
        </p:spPr>
        <p:txBody>
          <a:bodyPr wrap="square" rtlCol="0">
            <a:spAutoFit/>
          </a:bodyPr>
          <a:lstStyle/>
          <a:p>
            <a:r>
              <a:rPr lang="en-GB" sz="2800" u="sng" dirty="0">
                <a:solidFill>
                  <a:schemeClr val="bg1"/>
                </a:solidFill>
                <a:latin typeface="Poppins Light" panose="00000400000000000000" pitchFamily="2" charset="0"/>
                <a:cs typeface="Poppins Light" panose="00000400000000000000" pitchFamily="2" charset="0"/>
              </a:rPr>
              <a:t>Headway Plymouth</a:t>
            </a:r>
          </a:p>
          <a:p>
            <a:endParaRPr lang="en-GB" sz="23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Dedicated OT in the rehab ward </a:t>
            </a: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Support after traumatic brain injury</a:t>
            </a: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Adults – support in the community, to regain independence</a:t>
            </a: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Education and Lifelong skills</a:t>
            </a: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Coping with “the new normal”</a:t>
            </a: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Peer support group</a:t>
            </a:r>
          </a:p>
          <a:p>
            <a:pPr marL="342900" indent="-342900">
              <a:buFont typeface="Arial" panose="020B0604020202020204" pitchFamily="34" charset="0"/>
              <a:buChar char="•"/>
            </a:pPr>
            <a:r>
              <a:rPr lang="en-GB" sz="2300" dirty="0">
                <a:solidFill>
                  <a:schemeClr val="bg1"/>
                </a:solidFill>
                <a:latin typeface="Poppins Light" panose="00000400000000000000" pitchFamily="2" charset="0"/>
                <a:cs typeface="Poppins Light" panose="00000400000000000000" pitchFamily="2" charset="0"/>
              </a:rPr>
              <a:t>Brain injury identity card </a:t>
            </a:r>
          </a:p>
        </p:txBody>
      </p:sp>
      <p:sp>
        <p:nvSpPr>
          <p:cNvPr id="4" name="TextBox 3">
            <a:extLst>
              <a:ext uri="{FF2B5EF4-FFF2-40B4-BE49-F238E27FC236}">
                <a16:creationId xmlns:a16="http://schemas.microsoft.com/office/drawing/2014/main" id="{8A24589C-930A-D577-7607-2BC6A61999A3}"/>
              </a:ext>
            </a:extLst>
          </p:cNvPr>
          <p:cNvSpPr txBox="1"/>
          <p:nvPr/>
        </p:nvSpPr>
        <p:spPr>
          <a:xfrm>
            <a:off x="7642746" y="2388358"/>
            <a:ext cx="7683690" cy="6186309"/>
          </a:xfrm>
          <a:prstGeom prst="rect">
            <a:avLst/>
          </a:prstGeom>
          <a:noFill/>
        </p:spPr>
        <p:txBody>
          <a:bodyPr wrap="square" rtlCol="0">
            <a:spAutoFit/>
          </a:bodyPr>
          <a:lstStyle/>
          <a:p>
            <a:r>
              <a:rPr lang="en-GB" sz="2800" u="sng" dirty="0">
                <a:solidFill>
                  <a:schemeClr val="bg1"/>
                </a:solidFill>
                <a:latin typeface="Poppins Light" panose="00000400000000000000" pitchFamily="2" charset="0"/>
                <a:cs typeface="Poppins Light" panose="00000400000000000000" pitchFamily="2" charset="0"/>
              </a:rPr>
              <a:t>Friends and Families </a:t>
            </a:r>
          </a:p>
          <a:p>
            <a:endParaRPr lang="en-GB" sz="2800" dirty="0">
              <a:solidFill>
                <a:schemeClr val="bg1"/>
              </a:solidFill>
              <a:latin typeface="Poppins Light" panose="00000400000000000000" pitchFamily="2" charset="0"/>
              <a:cs typeface="Poppins Light" panose="00000400000000000000" pitchFamily="2" charset="0"/>
            </a:endParaRPr>
          </a:p>
          <a:p>
            <a:pPr marL="342900" indent="-34290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Grants leaflet</a:t>
            </a:r>
          </a:p>
          <a:p>
            <a:pPr marL="342900" indent="-34290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DLA and PIP applications</a:t>
            </a:r>
          </a:p>
          <a:p>
            <a:pPr marL="342900" indent="-34290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Support for families with EHCP</a:t>
            </a:r>
          </a:p>
          <a:p>
            <a:pPr marL="342900" indent="-34290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Little Steps Together Playgroup – under 5’s with developmental delay</a:t>
            </a:r>
          </a:p>
          <a:p>
            <a:pPr marL="342900" indent="-34290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Lending library – trial equipment</a:t>
            </a:r>
          </a:p>
          <a:p>
            <a:pPr marL="342900" indent="-34290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Sensory room </a:t>
            </a:r>
          </a:p>
          <a:p>
            <a:pPr marL="342900" indent="-34290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Fun &amp; Freedom club – children with siblings who have complex needs</a:t>
            </a:r>
          </a:p>
          <a:p>
            <a:pPr marL="342900" indent="-34290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Making Sense – primarily for children with profound and multiple learning disabilities</a:t>
            </a:r>
          </a:p>
          <a:p>
            <a:pPr marL="342900" indent="-342900">
              <a:buFont typeface="Arial" panose="020B0604020202020204" pitchFamily="34" charset="0"/>
              <a:buChar char="•"/>
            </a:pPr>
            <a:r>
              <a:rPr lang="en-GB" sz="2400" dirty="0">
                <a:solidFill>
                  <a:schemeClr val="bg1"/>
                </a:solidFill>
                <a:latin typeface="Poppins Light" panose="00000400000000000000" pitchFamily="2" charset="0"/>
                <a:cs typeface="Poppins Light" panose="00000400000000000000" pitchFamily="2" charset="0"/>
              </a:rPr>
              <a:t>Adventure club – activates for children with a disability or complex needs</a:t>
            </a:r>
          </a:p>
          <a:p>
            <a:endParaRPr lang="en-GB" sz="2800"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0363813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231127" y="9258300"/>
            <a:ext cx="428625" cy="428625"/>
          </a:xfrm>
          <a:custGeom>
            <a:avLst/>
            <a:gdLst/>
            <a:ahLst/>
            <a:cxnLst/>
            <a:rect l="l" t="t" r="r" b="b"/>
            <a:pathLst>
              <a:path w="428625" h="428625">
                <a:moveTo>
                  <a:pt x="0" y="0"/>
                </a:moveTo>
                <a:lnTo>
                  <a:pt x="428625" y="0"/>
                </a:lnTo>
                <a:lnTo>
                  <a:pt x="428625"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472385" y="9258300"/>
            <a:ext cx="428625" cy="428625"/>
          </a:xfrm>
          <a:custGeom>
            <a:avLst/>
            <a:gdLst/>
            <a:ahLst/>
            <a:cxnLst/>
            <a:rect l="l" t="t" r="r" b="b"/>
            <a:pathLst>
              <a:path w="428625" h="428625">
                <a:moveTo>
                  <a:pt x="0" y="0"/>
                </a:moveTo>
                <a:lnTo>
                  <a:pt x="428625" y="0"/>
                </a:lnTo>
                <a:lnTo>
                  <a:pt x="428625" y="428625"/>
                </a:lnTo>
                <a:lnTo>
                  <a:pt x="0" y="4286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3431812" y="9258300"/>
            <a:ext cx="371652" cy="422332"/>
          </a:xfrm>
          <a:custGeom>
            <a:avLst/>
            <a:gdLst/>
            <a:ahLst/>
            <a:cxnLst/>
            <a:rect l="l" t="t" r="r" b="b"/>
            <a:pathLst>
              <a:path w="371652" h="422332">
                <a:moveTo>
                  <a:pt x="0" y="0"/>
                </a:moveTo>
                <a:lnTo>
                  <a:pt x="371652" y="0"/>
                </a:lnTo>
                <a:lnTo>
                  <a:pt x="371652" y="422332"/>
                </a:lnTo>
                <a:lnTo>
                  <a:pt x="0" y="4223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TextBox 6"/>
          <p:cNvSpPr txBox="1"/>
          <p:nvPr/>
        </p:nvSpPr>
        <p:spPr>
          <a:xfrm>
            <a:off x="2239499" y="2112698"/>
            <a:ext cx="13891958" cy="6338274"/>
          </a:xfrm>
          <a:prstGeom prst="rect">
            <a:avLst/>
          </a:prstGeom>
        </p:spPr>
        <p:txBody>
          <a:bodyPr lIns="0" tIns="0" rIns="0" bIns="0" rtlCol="0" anchor="t">
            <a:spAutoFit/>
          </a:bodyPr>
          <a:lstStyle/>
          <a:p>
            <a:pPr algn="ctr">
              <a:lnSpc>
                <a:spcPts val="10079"/>
              </a:lnSpc>
            </a:pPr>
            <a:r>
              <a:rPr lang="en-US" sz="7199" dirty="0">
                <a:solidFill>
                  <a:srgbClr val="E5E1DA"/>
                </a:solidFill>
                <a:latin typeface="Poppins Bold"/>
                <a:ea typeface="Poppins Bold"/>
                <a:cs typeface="Poppins Bold"/>
                <a:sym typeface="Poppins Bold"/>
              </a:rPr>
              <a:t>THANK YOU FOR LISTENING</a:t>
            </a:r>
          </a:p>
          <a:p>
            <a:pPr algn="ctr">
              <a:lnSpc>
                <a:spcPts val="10079"/>
              </a:lnSpc>
            </a:pPr>
            <a:endParaRPr lang="en-US" sz="7199" dirty="0">
              <a:solidFill>
                <a:srgbClr val="E5E1DA"/>
              </a:solidFill>
              <a:latin typeface="Poppins Bold"/>
              <a:ea typeface="Poppins Bold"/>
              <a:cs typeface="Poppins Bold"/>
              <a:sym typeface="Poppins Bold"/>
            </a:endParaRPr>
          </a:p>
          <a:p>
            <a:pPr algn="ctr">
              <a:lnSpc>
                <a:spcPts val="5599"/>
              </a:lnSpc>
            </a:pPr>
            <a:r>
              <a:rPr lang="en-US" sz="3999" dirty="0">
                <a:solidFill>
                  <a:srgbClr val="E5E1DA"/>
                </a:solidFill>
                <a:latin typeface="Poppins"/>
                <a:ea typeface="Poppins"/>
                <a:cs typeface="Poppins"/>
                <a:sym typeface="Poppins"/>
              </a:rPr>
              <a:t>Injury Litigation New Client Team</a:t>
            </a:r>
          </a:p>
          <a:p>
            <a:pPr algn="ctr">
              <a:lnSpc>
                <a:spcPts val="5599"/>
              </a:lnSpc>
            </a:pPr>
            <a:r>
              <a:rPr lang="en-US" sz="3999" dirty="0">
                <a:solidFill>
                  <a:srgbClr val="E5E1DA"/>
                </a:solidFill>
                <a:latin typeface="Poppins"/>
                <a:ea typeface="Poppins"/>
                <a:cs typeface="Poppins"/>
                <a:sym typeface="Poppins"/>
              </a:rPr>
              <a:t>01752 292292</a:t>
            </a:r>
          </a:p>
          <a:p>
            <a:pPr algn="ctr">
              <a:lnSpc>
                <a:spcPts val="5599"/>
              </a:lnSpc>
            </a:pPr>
            <a:endParaRPr lang="en-US" sz="3999" dirty="0">
              <a:solidFill>
                <a:srgbClr val="E5E1DA"/>
              </a:solidFill>
              <a:latin typeface="Poppins"/>
              <a:ea typeface="Poppins"/>
              <a:cs typeface="Poppins"/>
              <a:sym typeface="Poppins"/>
            </a:endParaRPr>
          </a:p>
          <a:p>
            <a:pPr algn="ctr">
              <a:lnSpc>
                <a:spcPts val="5599"/>
              </a:lnSpc>
            </a:pPr>
            <a:endParaRPr lang="en-US" sz="3999" dirty="0">
              <a:solidFill>
                <a:srgbClr val="E5E1DA"/>
              </a:solidFill>
              <a:latin typeface="Poppins"/>
              <a:ea typeface="Poppins"/>
              <a:cs typeface="Poppins"/>
              <a:sym typeface="Poppins"/>
            </a:endParaRPr>
          </a:p>
          <a:p>
            <a:pPr algn="ctr">
              <a:lnSpc>
                <a:spcPts val="3500"/>
              </a:lnSpc>
            </a:pPr>
            <a:r>
              <a:rPr lang="en-US" sz="2500" dirty="0">
                <a:solidFill>
                  <a:srgbClr val="E5E1DA"/>
                </a:solidFill>
                <a:latin typeface="Poppins"/>
                <a:ea typeface="Poppins"/>
                <a:cs typeface="Poppins"/>
                <a:sym typeface="Poppins"/>
              </a:rPr>
              <a:t>Connect with us on social media</a:t>
            </a:r>
          </a:p>
          <a:p>
            <a:pPr algn="ctr">
              <a:lnSpc>
                <a:spcPts val="3500"/>
              </a:lnSpc>
            </a:pPr>
            <a:r>
              <a:rPr lang="en-US" sz="2500" dirty="0">
                <a:solidFill>
                  <a:srgbClr val="E5E1DA"/>
                </a:solidFill>
                <a:latin typeface="Poppins"/>
                <a:ea typeface="Poppins"/>
                <a:cs typeface="Poppins"/>
                <a:sym typeface="Poppins"/>
              </a:rPr>
              <a:t>@Wolferstans</a:t>
            </a:r>
          </a:p>
        </p:txBody>
      </p:sp>
      <p:sp>
        <p:nvSpPr>
          <p:cNvPr id="7" name="TextBox 7"/>
          <p:cNvSpPr txBox="1"/>
          <p:nvPr/>
        </p:nvSpPr>
        <p:spPr>
          <a:xfrm>
            <a:off x="2073201" y="9235123"/>
            <a:ext cx="3863157" cy="368300"/>
          </a:xfrm>
          <a:prstGeom prst="rect">
            <a:avLst/>
          </a:prstGeom>
        </p:spPr>
        <p:txBody>
          <a:bodyPr lIns="0" tIns="0" rIns="0" bIns="0" rtlCol="0" anchor="t">
            <a:spAutoFit/>
          </a:bodyPr>
          <a:lstStyle/>
          <a:p>
            <a:pPr algn="l">
              <a:lnSpc>
                <a:spcPts val="2800"/>
              </a:lnSpc>
              <a:spcBef>
                <a:spcPct val="0"/>
              </a:spcBef>
            </a:pPr>
            <a:r>
              <a:rPr lang="en-US" sz="2000">
                <a:solidFill>
                  <a:srgbClr val="E5E1DA"/>
                </a:solidFill>
                <a:latin typeface="Poppins"/>
                <a:ea typeface="Poppins"/>
                <a:cs typeface="Poppins"/>
                <a:sym typeface="Poppins"/>
              </a:rPr>
              <a:t>www.wolferstans.com</a:t>
            </a:r>
          </a:p>
        </p:txBody>
      </p:sp>
      <p:sp>
        <p:nvSpPr>
          <p:cNvPr id="8" name="TextBox 8"/>
          <p:cNvSpPr txBox="1"/>
          <p:nvPr/>
        </p:nvSpPr>
        <p:spPr>
          <a:xfrm>
            <a:off x="7831202" y="9235123"/>
            <a:ext cx="4828015" cy="368300"/>
          </a:xfrm>
          <a:prstGeom prst="rect">
            <a:avLst/>
          </a:prstGeom>
        </p:spPr>
        <p:txBody>
          <a:bodyPr lIns="0" tIns="0" rIns="0" bIns="0" rtlCol="0" anchor="t">
            <a:spAutoFit/>
          </a:bodyPr>
          <a:lstStyle/>
          <a:p>
            <a:pPr algn="l">
              <a:lnSpc>
                <a:spcPts val="2800"/>
              </a:lnSpc>
              <a:spcBef>
                <a:spcPct val="0"/>
              </a:spcBef>
            </a:pPr>
            <a:r>
              <a:rPr lang="en-US" sz="2000">
                <a:solidFill>
                  <a:srgbClr val="E5E1DA"/>
                </a:solidFill>
                <a:latin typeface="Poppins"/>
                <a:ea typeface="Poppins"/>
                <a:cs typeface="Poppins"/>
                <a:sym typeface="Poppins"/>
              </a:rPr>
              <a:t>clientservices@wolferstans.com</a:t>
            </a:r>
          </a:p>
        </p:txBody>
      </p:sp>
      <p:sp>
        <p:nvSpPr>
          <p:cNvPr id="9" name="TextBox 9"/>
          <p:cNvSpPr txBox="1"/>
          <p:nvPr/>
        </p:nvSpPr>
        <p:spPr>
          <a:xfrm>
            <a:off x="13974914" y="9235123"/>
            <a:ext cx="4313086" cy="368300"/>
          </a:xfrm>
          <a:prstGeom prst="rect">
            <a:avLst/>
          </a:prstGeom>
        </p:spPr>
        <p:txBody>
          <a:bodyPr lIns="0" tIns="0" rIns="0" bIns="0" rtlCol="0" anchor="t">
            <a:spAutoFit/>
          </a:bodyPr>
          <a:lstStyle/>
          <a:p>
            <a:pPr algn="l">
              <a:lnSpc>
                <a:spcPts val="2800"/>
              </a:lnSpc>
              <a:spcBef>
                <a:spcPct val="0"/>
              </a:spcBef>
            </a:pPr>
            <a:r>
              <a:rPr lang="en-US" sz="2000">
                <a:solidFill>
                  <a:srgbClr val="E5E1DA"/>
                </a:solidFill>
                <a:latin typeface="Poppins"/>
                <a:ea typeface="Poppins"/>
                <a:cs typeface="Poppins"/>
                <a:sym typeface="Poppins"/>
              </a:rPr>
              <a:t>01752 292 292</a:t>
            </a:r>
          </a:p>
        </p:txBody>
      </p:sp>
    </p:spTree>
    <p:extLst>
      <p:ext uri="{BB962C8B-B14F-4D97-AF65-F5344CB8AC3E}">
        <p14:creationId xmlns:p14="http://schemas.microsoft.com/office/powerpoint/2010/main" val="3870740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nchor="t">
        <a:spAutoFit/>
      </a:bodyPr>
      <a:lstStyle>
        <a:defPPr algn="l">
          <a:lnSpc>
            <a:spcPts val="3219"/>
          </a:lnSpc>
          <a:defRPr sz="2299" dirty="0">
            <a:solidFill>
              <a:srgbClr val="00538B"/>
            </a:solidFill>
            <a:latin typeface="Poppins Light"/>
            <a:ea typeface="Poppins Light"/>
            <a:cs typeface="Poppins Light"/>
            <a:sym typeface="Poppins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8EDBFCB6C0CA41B734DCD3B675B1EE" ma:contentTypeVersion="13" ma:contentTypeDescription="Create a new document." ma:contentTypeScope="" ma:versionID="1336583b5423277adf3e8ba209d7bda6">
  <xsd:schema xmlns:xsd="http://www.w3.org/2001/XMLSchema" xmlns:xs="http://www.w3.org/2001/XMLSchema" xmlns:p="http://schemas.microsoft.com/office/2006/metadata/properties" xmlns:ns2="940d6062-39c0-4efd-b6a2-b2fb1e722c8d" xmlns:ns3="719fe24b-f31c-4cfc-8317-3eab333c74ac" targetNamespace="http://schemas.microsoft.com/office/2006/metadata/properties" ma:root="true" ma:fieldsID="608b8106c3aa6fb73e55673adb45857f" ns2:_="" ns3:_="">
    <xsd:import namespace="940d6062-39c0-4efd-b6a2-b2fb1e722c8d"/>
    <xsd:import namespace="719fe24b-f31c-4cfc-8317-3eab333c74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0d6062-39c0-4efd-b6a2-b2fb1e722c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c77cfc8-2c5d-42a9-8781-6ddee4a78444"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9fe24b-f31c-4cfc-8317-3eab333c74a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786ae79-38cb-4672-ab96-64b08f060782}" ma:internalName="TaxCatchAll" ma:showField="CatchAllData" ma:web="719fe24b-f31c-4cfc-8317-3eab333c74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19fe24b-f31c-4cfc-8317-3eab333c74ac" xsi:nil="true"/>
    <lcf76f155ced4ddcb4097134ff3c332f xmlns="940d6062-39c0-4efd-b6a2-b2fb1e722c8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078C61-9D90-464D-855A-3D0D794C7288}">
  <ds:schemaRefs>
    <ds:schemaRef ds:uri="719fe24b-f31c-4cfc-8317-3eab333c74ac"/>
    <ds:schemaRef ds:uri="940d6062-39c0-4efd-b6a2-b2fb1e722c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20A8F1-4174-498D-B68B-20F74B5FC619}">
  <ds:schemaRefs>
    <ds:schemaRef ds:uri="719fe24b-f31c-4cfc-8317-3eab333c74ac"/>
    <ds:schemaRef ds:uri="940d6062-39c0-4efd-b6a2-b2fb1e722c8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1439C44-3018-4140-8445-C3DC6C68A5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383</TotalTime>
  <Words>7342</Words>
  <Application>Microsoft Office PowerPoint</Application>
  <PresentationFormat>Custom</PresentationFormat>
  <Paragraphs>767</Paragraphs>
  <Slides>92</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92</vt:i4>
      </vt:variant>
    </vt:vector>
  </HeadingPairs>
  <TitlesOfParts>
    <vt:vector size="104" baseType="lpstr">
      <vt:lpstr>Poppins Bold</vt:lpstr>
      <vt:lpstr>Century Gothic</vt:lpstr>
      <vt:lpstr>Poppins Light</vt:lpstr>
      <vt:lpstr>Poppins</vt:lpstr>
      <vt:lpstr>Aptos Display</vt:lpstr>
      <vt:lpstr>Arial Black</vt:lpstr>
      <vt:lpstr>Wingdings</vt:lpstr>
      <vt:lpstr>Arial</vt:lpstr>
      <vt:lpstr>Calibri</vt:lpstr>
      <vt:lpstr>Karla</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 for the Future: EHCPs, Continuing Care, and Transition  Sharon Lamerton Care or Not</vt:lpstr>
      <vt:lpstr>Key Components and Purpose of EHCPs</vt:lpstr>
      <vt:lpstr>Importance of Accurate and Updated EHCP Reviews</vt:lpstr>
      <vt:lpstr>Transition Planning</vt:lpstr>
      <vt:lpstr>Early Transition Planning from Year 9</vt:lpstr>
      <vt:lpstr>Continuing Care</vt:lpstr>
      <vt:lpstr>Purpose and Criteria for Continuing Care Packages</vt:lpstr>
      <vt:lpstr>Decision Support Tools</vt:lpstr>
      <vt:lpstr>Domains and Assessment Levels in the DST</vt:lpstr>
      <vt:lpstr>Application of DST Outcomes to Care Decisions</vt:lpstr>
      <vt:lpstr>Transition to Adulthood</vt:lpstr>
      <vt:lpstr>Transition from Continuing Care to Adult NHS CHC</vt:lpstr>
      <vt:lpstr>DWP Benefits</vt:lpstr>
      <vt:lpstr>Overview of DLA for Children and Transition to PIP</vt:lpstr>
      <vt:lpstr>DLA Rates</vt:lpstr>
      <vt:lpstr>Understanding Transition Gaps from Child to Adult Services  The Relevance of the Mental Capacity Act (MCA) for 16–18 Year Olds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 YEARS – 16 TO 18    The path from young person to adulthood.    What to consider and how to ensure it is a smooth and safe transition.    </vt:lpstr>
      <vt:lpstr>WHAT TO CONSIDER   </vt:lpstr>
      <vt:lpstr>WHAT TO CONSIDER </vt:lpstr>
      <vt:lpstr>WHAT TO CONSIDER </vt:lpstr>
      <vt:lpstr>PARENTS/ CARE GIVERS </vt:lpstr>
      <vt:lpstr>Case Study – young adult age 16 with moderate learning disability  Attends special school </vt:lpstr>
      <vt:lpstr>Case Study – Young adult age 18 years   Traumatic Brain Injury at 3 years </vt:lpstr>
      <vt:lpstr>Case Study – Young adult age 18 years   Cerebral Palsy  </vt:lpstr>
      <vt:lpstr>Useful  legislation to be aware if  </vt:lpstr>
      <vt:lpstr>PowerPoint Presentation</vt:lpstr>
      <vt:lpstr>PowerPoint Presentation</vt:lpstr>
      <vt:lpstr>PowerPoint Presentation</vt:lpstr>
      <vt:lpstr>Overview </vt:lpstr>
      <vt:lpstr>Decision making in the under 16 child</vt:lpstr>
      <vt:lpstr>Young People</vt:lpstr>
      <vt:lpstr>The Court of Protection</vt:lpstr>
      <vt:lpstr>The MCA Threshold</vt:lpstr>
      <vt:lpstr>MCA key principles</vt:lpstr>
      <vt:lpstr>The COP assessment</vt:lpstr>
      <vt:lpstr>The COP assessment</vt:lpstr>
      <vt:lpstr>The expert assessment</vt:lpstr>
      <vt:lpstr>The expert assessment</vt:lpstr>
      <vt:lpstr>The assessment at Stage 2</vt:lpstr>
      <vt:lpstr>What the assessment may conclude</vt:lpstr>
      <vt:lpstr>After the assessment</vt:lpstr>
      <vt:lpstr>Fluctuating capacity</vt:lpstr>
      <vt:lpstr>Regaining capacity</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Branded Template</dc:title>
  <dc:creator>Tianna Parsons</dc:creator>
  <cp:lastModifiedBy>Tianna Parsons</cp:lastModifiedBy>
  <cp:revision>13</cp:revision>
  <dcterms:created xsi:type="dcterms:W3CDTF">2006-08-16T00:00:00Z</dcterms:created>
  <dcterms:modified xsi:type="dcterms:W3CDTF">2026-03-10T10:55:26Z</dcterms:modified>
  <dc:identifier>DAG3XJrJnl0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0x0101000D8EDBFCB6C0CA41B734DCD3B675B1EE</vt:lpwstr>
  </property>
  <property fmtid="{D5CDD505-2E9C-101B-9397-08002B2CF9AE}" pid="3" name="MediaServiceImageTags">
    <vt:lpwstr/>
  </property>
</Properties>
</file>